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7" r:id="rId1"/>
  </p:sldMasterIdLst>
  <p:sldIdLst>
    <p:sldId id="256" r:id="rId2"/>
    <p:sldId id="293" r:id="rId3"/>
    <p:sldId id="259" r:id="rId4"/>
    <p:sldId id="260" r:id="rId5"/>
    <p:sldId id="261" r:id="rId6"/>
    <p:sldId id="294" r:id="rId7"/>
    <p:sldId id="262" r:id="rId8"/>
    <p:sldId id="263" r:id="rId9"/>
    <p:sldId id="264" r:id="rId10"/>
    <p:sldId id="267" r:id="rId11"/>
    <p:sldId id="268" r:id="rId12"/>
    <p:sldId id="269" r:id="rId13"/>
    <p:sldId id="271" r:id="rId14"/>
    <p:sldId id="270" r:id="rId15"/>
    <p:sldId id="272" r:id="rId16"/>
    <p:sldId id="273" r:id="rId17"/>
    <p:sldId id="266" r:id="rId18"/>
    <p:sldId id="274" r:id="rId19"/>
    <p:sldId id="275" r:id="rId20"/>
    <p:sldId id="276" r:id="rId21"/>
    <p:sldId id="277" r:id="rId22"/>
    <p:sldId id="265" r:id="rId23"/>
    <p:sldId id="278" r:id="rId24"/>
    <p:sldId id="279" r:id="rId25"/>
    <p:sldId id="280" r:id="rId26"/>
    <p:sldId id="281" r:id="rId27"/>
    <p:sldId id="283" r:id="rId28"/>
    <p:sldId id="285" r:id="rId29"/>
    <p:sldId id="284" r:id="rId30"/>
    <p:sldId id="286" r:id="rId31"/>
    <p:sldId id="287" r:id="rId32"/>
    <p:sldId id="288" r:id="rId33"/>
    <p:sldId id="290" r:id="rId34"/>
    <p:sldId id="291"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78" d="100"/>
          <a:sy n="78" d="100"/>
        </p:scale>
        <p:origin x="-84" y="-7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61A15FF-0FF7-43CA-85FC-AB8B2C661424}" type="datetimeFigureOut">
              <a:rPr lang="en-CA" smtClean="0"/>
              <a:t>13/04/2015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2770574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1A15FF-0FF7-43CA-85FC-AB8B2C661424}" type="datetimeFigureOut">
              <a:rPr lang="en-CA" smtClean="0"/>
              <a:t>13/04/2015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4092585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1A15FF-0FF7-43CA-85FC-AB8B2C661424}" type="datetimeFigureOut">
              <a:rPr lang="en-CA" smtClean="0"/>
              <a:t>13/04/2015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669886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1A15FF-0FF7-43CA-85FC-AB8B2C661424}" type="datetimeFigureOut">
              <a:rPr lang="en-CA" smtClean="0"/>
              <a:t>13/04/2015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105399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1A15FF-0FF7-43CA-85FC-AB8B2C661424}" type="datetimeFigureOut">
              <a:rPr lang="en-CA" smtClean="0"/>
              <a:t>13/04/2015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6279448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61A15FF-0FF7-43CA-85FC-AB8B2C661424}" type="datetimeFigureOut">
              <a:rPr lang="en-CA" smtClean="0"/>
              <a:t>13/04/2015</a:t>
            </a:fld>
            <a:endParaRPr lang="en-CA"/>
          </a:p>
        </p:txBody>
      </p:sp>
      <p:sp>
        <p:nvSpPr>
          <p:cNvPr id="4"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3389912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61A15FF-0FF7-43CA-85FC-AB8B2C661424}" type="datetimeFigureOut">
              <a:rPr lang="en-CA" smtClean="0"/>
              <a:t>13/04/2015</a:t>
            </a:fld>
            <a:endParaRPr lang="en-CA"/>
          </a:p>
        </p:txBody>
      </p:sp>
      <p:sp>
        <p:nvSpPr>
          <p:cNvPr id="4"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37710011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61A15FF-0FF7-43CA-85FC-AB8B2C661424}" type="datetimeFigureOut">
              <a:rPr lang="en-CA" smtClean="0"/>
              <a:t>13/04/2015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36747834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61A15FF-0FF7-43CA-85FC-AB8B2C661424}" type="datetimeFigureOut">
              <a:rPr lang="en-CA" smtClean="0"/>
              <a:t>13/04/2015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2876324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561A15FF-0FF7-43CA-85FC-AB8B2C661424}" type="datetimeFigureOut">
              <a:rPr lang="en-CA" smtClean="0"/>
              <a:t>13/04/2015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4184347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1A15FF-0FF7-43CA-85FC-AB8B2C661424}" type="datetimeFigureOut">
              <a:rPr lang="en-CA" smtClean="0"/>
              <a:t>13/04/2015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4275123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61A15FF-0FF7-43CA-85FC-AB8B2C661424}" type="datetimeFigureOut">
              <a:rPr lang="en-CA" smtClean="0"/>
              <a:t>13/04/2015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1988127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61A15FF-0FF7-43CA-85FC-AB8B2C661424}" type="datetimeFigureOut">
              <a:rPr lang="en-CA" smtClean="0"/>
              <a:t>13/04/2015</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3618314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561A15FF-0FF7-43CA-85FC-AB8B2C661424}" type="datetimeFigureOut">
              <a:rPr lang="en-CA" smtClean="0"/>
              <a:t>13/04/2015</a:t>
            </a:fld>
            <a:endParaRPr lang="en-CA"/>
          </a:p>
        </p:txBody>
      </p:sp>
      <p:sp>
        <p:nvSpPr>
          <p:cNvPr id="5" name="Footer Placeholder 3"/>
          <p:cNvSpPr>
            <a:spLocks noGrp="1"/>
          </p:cNvSpPr>
          <p:nvPr>
            <p:ph type="ftr" sz="quarter" idx="11"/>
          </p:nvPr>
        </p:nvSpPr>
        <p:spPr/>
        <p:txBody>
          <a:bodyPr/>
          <a:lstStyle/>
          <a:p>
            <a:endParaRPr lang="en-CA"/>
          </a:p>
        </p:txBody>
      </p:sp>
      <p:sp>
        <p:nvSpPr>
          <p:cNvPr id="6" name="Slide Number Placeholder 4"/>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4135101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561A15FF-0FF7-43CA-85FC-AB8B2C661424}" type="datetimeFigureOut">
              <a:rPr lang="en-CA" smtClean="0"/>
              <a:t>13/04/2015</a:t>
            </a:fld>
            <a:endParaRPr lang="en-CA"/>
          </a:p>
        </p:txBody>
      </p:sp>
      <p:sp>
        <p:nvSpPr>
          <p:cNvPr id="5" name="Footer Placeholder 2"/>
          <p:cNvSpPr>
            <a:spLocks noGrp="1"/>
          </p:cNvSpPr>
          <p:nvPr>
            <p:ph type="ftr" sz="quarter" idx="11"/>
          </p:nvPr>
        </p:nvSpPr>
        <p:spPr/>
        <p:txBody>
          <a:bodyPr/>
          <a:lstStyle/>
          <a:p>
            <a:endParaRPr lang="en-CA"/>
          </a:p>
        </p:txBody>
      </p:sp>
      <p:sp>
        <p:nvSpPr>
          <p:cNvPr id="6" name="Slide Number Placeholder 3"/>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33232705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561A15FF-0FF7-43CA-85FC-AB8B2C661424}" type="datetimeFigureOut">
              <a:rPr lang="en-CA" smtClean="0"/>
              <a:t>13/04/2015</a:t>
            </a:fld>
            <a:endParaRPr lang="en-CA"/>
          </a:p>
        </p:txBody>
      </p:sp>
      <p:sp>
        <p:nvSpPr>
          <p:cNvPr id="5" name="Footer Placeholder 5"/>
          <p:cNvSpPr>
            <a:spLocks noGrp="1"/>
          </p:cNvSpPr>
          <p:nvPr>
            <p:ph type="ftr" sz="quarter" idx="11"/>
          </p:nvPr>
        </p:nvSpPr>
        <p:spPr/>
        <p:txBody>
          <a:bodyPr/>
          <a:lstStyle/>
          <a:p>
            <a:endParaRPr lang="en-CA"/>
          </a:p>
        </p:txBody>
      </p:sp>
      <p:sp>
        <p:nvSpPr>
          <p:cNvPr id="6" name="Slide Number Placeholder 6"/>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2591141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1A15FF-0FF7-43CA-85FC-AB8B2C661424}" type="datetimeFigureOut">
              <a:rPr lang="en-CA" smtClean="0"/>
              <a:t>13/04/2015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EB0D114-3FB1-4378-8978-26C967889673}" type="slidenum">
              <a:rPr lang="en-CA" smtClean="0"/>
              <a:t>‹#›</a:t>
            </a:fld>
            <a:endParaRPr lang="en-CA"/>
          </a:p>
        </p:txBody>
      </p:sp>
    </p:spTree>
    <p:extLst>
      <p:ext uri="{BB962C8B-B14F-4D97-AF65-F5344CB8AC3E}">
        <p14:creationId xmlns:p14="http://schemas.microsoft.com/office/powerpoint/2010/main" val="3283102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61A15FF-0FF7-43CA-85FC-AB8B2C661424}" type="datetimeFigureOut">
              <a:rPr lang="en-CA" smtClean="0"/>
              <a:t>13/04/2015</a:t>
            </a:fld>
            <a:endParaRPr lang="en-CA"/>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CA"/>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EEB0D114-3FB1-4378-8978-26C967889673}" type="slidenum">
              <a:rPr lang="en-CA" smtClean="0"/>
              <a:t>‹#›</a:t>
            </a:fld>
            <a:endParaRPr lang="en-CA"/>
          </a:p>
        </p:txBody>
      </p:sp>
    </p:spTree>
    <p:extLst>
      <p:ext uri="{BB962C8B-B14F-4D97-AF65-F5344CB8AC3E}">
        <p14:creationId xmlns:p14="http://schemas.microsoft.com/office/powerpoint/2010/main" val="1003094055"/>
      </p:ext>
    </p:extLst>
  </p:cSld>
  <p:clrMap bg1="dk1" tx1="lt1" bg2="dk2" tx2="lt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1" r:id="rId14"/>
    <p:sldLayoutId id="2147483772" r:id="rId15"/>
    <p:sldLayoutId id="2147483773" r:id="rId16"/>
    <p:sldLayoutId id="2147483774"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Work</a:t>
            </a:r>
            <a:endParaRPr lang="en-CA" dirty="0"/>
          </a:p>
        </p:txBody>
      </p:sp>
      <p:sp>
        <p:nvSpPr>
          <p:cNvPr id="3" name="Subtitle 2"/>
          <p:cNvSpPr>
            <a:spLocks noGrp="1"/>
          </p:cNvSpPr>
          <p:nvPr>
            <p:ph type="subTitle" idx="1"/>
          </p:nvPr>
        </p:nvSpPr>
        <p:spPr/>
        <p:txBody>
          <a:bodyPr/>
          <a:lstStyle/>
          <a:p>
            <a:endParaRPr lang="en-CA"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6840" y="246888"/>
            <a:ext cx="6446520" cy="6446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282184" y="36576"/>
            <a:ext cx="5568696" cy="215444"/>
          </a:xfrm>
          <a:prstGeom prst="rect">
            <a:avLst/>
          </a:prstGeom>
          <a:noFill/>
        </p:spPr>
        <p:txBody>
          <a:bodyPr wrap="square" rtlCol="0">
            <a:spAutoFit/>
          </a:bodyPr>
          <a:lstStyle/>
          <a:p>
            <a:r>
              <a:rPr lang="en-US" sz="800" dirty="0"/>
              <a:t>http://www.proshieldsafetysigns.co.uk/signs/Road_traffic_signs_Men_at_work_symbol_7555.html</a:t>
            </a:r>
          </a:p>
        </p:txBody>
      </p:sp>
    </p:spTree>
    <p:extLst>
      <p:ext uri="{BB962C8B-B14F-4D97-AF65-F5344CB8AC3E}">
        <p14:creationId xmlns:p14="http://schemas.microsoft.com/office/powerpoint/2010/main" val="2864560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heel(1)">
                                      <p:cBhvr>
                                        <p:cTn id="7"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Problem #2</a:t>
            </a:r>
            <a:endParaRPr lang="en-CA" dirty="0"/>
          </a:p>
        </p:txBody>
      </p:sp>
      <p:sp>
        <p:nvSpPr>
          <p:cNvPr id="3" name="Content Placeholder 2"/>
          <p:cNvSpPr>
            <a:spLocks noGrp="1"/>
          </p:cNvSpPr>
          <p:nvPr>
            <p:ph idx="1"/>
          </p:nvPr>
        </p:nvSpPr>
        <p:spPr>
          <a:xfrm>
            <a:off x="6474941" y="2052918"/>
            <a:ext cx="4670854" cy="4195481"/>
          </a:xfrm>
        </p:spPr>
        <p:txBody>
          <a:bodyPr/>
          <a:lstStyle/>
          <a:p>
            <a:r>
              <a:rPr lang="en-CA" dirty="0" smtClean="0"/>
              <a:t>Margaret pushes her 1500 kg car at a constant velocity, by applying a horizontal force.  She pushes the car a distance of 850 m. </a:t>
            </a:r>
          </a:p>
          <a:p>
            <a:r>
              <a:rPr lang="en-CA" dirty="0" smtClean="0"/>
              <a:t>If the rolling friction acting on the car is 250 </a:t>
            </a:r>
            <a:r>
              <a:rPr lang="en-CA" dirty="0" err="1" smtClean="0"/>
              <a:t>Newtons</a:t>
            </a:r>
            <a:r>
              <a:rPr lang="en-CA" dirty="0" smtClean="0"/>
              <a:t>, how much work does she do? </a:t>
            </a:r>
            <a:endParaRPr lang="en-CA" dirty="0"/>
          </a:p>
        </p:txBody>
      </p:sp>
      <p:pic>
        <p:nvPicPr>
          <p:cNvPr id="3074" name="Picture 2" descr="http://news.bbcimg.co.uk/media/images/74888000/jpg/_74888035_car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429" y="2297869"/>
            <a:ext cx="5853931" cy="329283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10312" y="5727934"/>
            <a:ext cx="5066270" cy="215444"/>
          </a:xfrm>
          <a:prstGeom prst="rect">
            <a:avLst/>
          </a:prstGeom>
          <a:noFill/>
        </p:spPr>
        <p:txBody>
          <a:bodyPr wrap="square" rtlCol="0">
            <a:spAutoFit/>
          </a:bodyPr>
          <a:lstStyle/>
          <a:p>
            <a:r>
              <a:rPr lang="en-CA" sz="800" dirty="0"/>
              <a:t>http://news.bbcimg.co.uk/media/images/74888000/jpg/_74888035_cars1.jpg</a:t>
            </a:r>
          </a:p>
        </p:txBody>
      </p:sp>
    </p:spTree>
    <p:extLst>
      <p:ext uri="{BB962C8B-B14F-4D97-AF65-F5344CB8AC3E}">
        <p14:creationId xmlns:p14="http://schemas.microsoft.com/office/powerpoint/2010/main" val="1012968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Clues</a:t>
            </a:r>
            <a:endParaRPr lang="en-CA" dirty="0"/>
          </a:p>
        </p:txBody>
      </p:sp>
      <p:sp>
        <p:nvSpPr>
          <p:cNvPr id="3" name="Content Placeholder 2"/>
          <p:cNvSpPr>
            <a:spLocks noGrp="1"/>
          </p:cNvSpPr>
          <p:nvPr>
            <p:ph idx="1"/>
          </p:nvPr>
        </p:nvSpPr>
        <p:spPr>
          <a:xfrm>
            <a:off x="6474941" y="2052918"/>
            <a:ext cx="4670854" cy="4195481"/>
          </a:xfrm>
        </p:spPr>
        <p:txBody>
          <a:bodyPr/>
          <a:lstStyle/>
          <a:p>
            <a:r>
              <a:rPr lang="en-CA" dirty="0" smtClean="0"/>
              <a:t>Again, you should draw a Free Body Diagram, but what force does Margaret apply?</a:t>
            </a:r>
          </a:p>
          <a:p>
            <a:pPr lvl="1"/>
            <a:r>
              <a:rPr lang="en-CA" dirty="0" smtClean="0"/>
              <a:t>The clue is in the question…</a:t>
            </a:r>
          </a:p>
          <a:p>
            <a:pPr lvl="1"/>
            <a:r>
              <a:rPr lang="en-CA" dirty="0" smtClean="0"/>
              <a:t>What does constant speed mean/imply???</a:t>
            </a:r>
          </a:p>
          <a:p>
            <a:pPr lvl="1"/>
            <a:endParaRPr lang="en-CA" dirty="0"/>
          </a:p>
        </p:txBody>
      </p:sp>
      <p:pic>
        <p:nvPicPr>
          <p:cNvPr id="3074" name="Picture 2" descr="http://news.bbcimg.co.uk/media/images/74888000/jpg/_74888035_car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429" y="2297869"/>
            <a:ext cx="5853931" cy="329283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10312" y="5727934"/>
            <a:ext cx="5066270" cy="215444"/>
          </a:xfrm>
          <a:prstGeom prst="rect">
            <a:avLst/>
          </a:prstGeom>
          <a:noFill/>
        </p:spPr>
        <p:txBody>
          <a:bodyPr wrap="square" rtlCol="0">
            <a:spAutoFit/>
          </a:bodyPr>
          <a:lstStyle/>
          <a:p>
            <a:r>
              <a:rPr lang="en-CA" sz="800" dirty="0"/>
              <a:t>http://news.bbcimg.co.uk/media/images/74888000/jpg/_74888035_cars1.jpg</a:t>
            </a:r>
          </a:p>
        </p:txBody>
      </p:sp>
    </p:spTree>
    <p:extLst>
      <p:ext uri="{BB962C8B-B14F-4D97-AF65-F5344CB8AC3E}">
        <p14:creationId xmlns:p14="http://schemas.microsoft.com/office/powerpoint/2010/main" val="10605286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Solution</a:t>
            </a:r>
            <a:endParaRPr lang="en-C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007716" y="1643565"/>
                <a:ext cx="6043118" cy="4195481"/>
              </a:xfrm>
            </p:spPr>
            <p:txBody>
              <a:bodyPr>
                <a:normAutofit/>
              </a:bodyPr>
              <a:lstStyle/>
              <a:p>
                <a:r>
                  <a:rPr lang="en-CA" dirty="0" smtClean="0"/>
                  <a:t>If Margaret pushes the car at a constant speed, then applied force is equal to the resistive force.</a:t>
                </a:r>
              </a:p>
              <a:p>
                <a:pPr marL="0" indent="0">
                  <a:buNone/>
                </a:pPr>
                <a14:m>
                  <m:oMathPara xmlns:m="http://schemas.openxmlformats.org/officeDocument/2006/math">
                    <m:oMathParaPr>
                      <m:jc m:val="centerGroup"/>
                    </m:oMathParaPr>
                    <m:oMath xmlns:m="http://schemas.openxmlformats.org/officeDocument/2006/math">
                      <m:sSub>
                        <m:sSubPr>
                          <m:ctrlPr>
                            <a:rPr lang="en-CA" i="1">
                              <a:latin typeface="Cambria Math"/>
                            </a:rPr>
                          </m:ctrlPr>
                        </m:sSubPr>
                        <m:e>
                          <m:r>
                            <a:rPr lang="en-CA" i="1">
                              <a:latin typeface="Cambria Math" panose="02040503050406030204" pitchFamily="18" charset="0"/>
                            </a:rPr>
                            <m:t>𝐹</m:t>
                          </m:r>
                        </m:e>
                        <m:sub>
                          <m:r>
                            <a:rPr lang="en-CA" i="1">
                              <a:latin typeface="Cambria Math" panose="02040503050406030204" pitchFamily="18" charset="0"/>
                            </a:rPr>
                            <m:t>𝐴</m:t>
                          </m:r>
                        </m:sub>
                      </m:sSub>
                      <m:r>
                        <a:rPr lang="en-CA">
                          <a:latin typeface="Cambria Math" panose="02040503050406030204" pitchFamily="18" charset="0"/>
                        </a:rPr>
                        <m:t>=</m:t>
                      </m:r>
                      <m:sSub>
                        <m:sSubPr>
                          <m:ctrlPr>
                            <a:rPr lang="en-CA" i="1">
                              <a:latin typeface="Cambria Math"/>
                            </a:rPr>
                          </m:ctrlPr>
                        </m:sSubPr>
                        <m:e>
                          <m:r>
                            <a:rPr lang="en-CA" i="1">
                              <a:latin typeface="Cambria Math" panose="02040503050406030204" pitchFamily="18" charset="0"/>
                            </a:rPr>
                            <m:t>𝐹</m:t>
                          </m:r>
                        </m:e>
                        <m:sub>
                          <m:r>
                            <a:rPr lang="en-CA" b="0" i="1" smtClean="0">
                              <a:latin typeface="Cambria Math" panose="02040503050406030204" pitchFamily="18" charset="0"/>
                            </a:rPr>
                            <m:t>𝑓</m:t>
                          </m:r>
                        </m:sub>
                      </m:sSub>
                      <m:r>
                        <a:rPr lang="en-CA" i="1">
                          <a:latin typeface="Cambria Math" panose="02040503050406030204" pitchFamily="18" charset="0"/>
                        </a:rPr>
                        <m:t>=</m:t>
                      </m:r>
                      <m:r>
                        <a:rPr lang="en-CA" b="0" i="1" smtClean="0">
                          <a:latin typeface="Cambria Math" panose="02040503050406030204" pitchFamily="18" charset="0"/>
                        </a:rPr>
                        <m:t>250 </m:t>
                      </m:r>
                      <m:r>
                        <a:rPr lang="en-CA" b="0" i="1" smtClean="0">
                          <a:latin typeface="Cambria Math" panose="02040503050406030204" pitchFamily="18" charset="0"/>
                        </a:rPr>
                        <m:t>𝑁</m:t>
                      </m:r>
                    </m:oMath>
                  </m:oMathPara>
                </a14:m>
                <a:endParaRPr lang="en-CA" b="0" i="1" dirty="0" smtClean="0">
                  <a:latin typeface="Cambria Math" panose="02040503050406030204" pitchFamily="18" charset="0"/>
                </a:endParaRPr>
              </a:p>
              <a:p>
                <a:pPr marL="0" indent="0">
                  <a:buNone/>
                </a:pPr>
                <a:r>
                  <a:rPr lang="en-CA" dirty="0" smtClean="0"/>
                  <a:t>Again, in this case the applied force and the displacement are both in the same dimension and the same direction, so </a:t>
                </a:r>
                <a:r>
                  <a:rPr lang="el-GR" i="1" dirty="0">
                    <a:latin typeface="Times New Roman" panose="02020603050405020304" pitchFamily="18" charset="0"/>
                    <a:cs typeface="Times New Roman" panose="02020603050405020304" pitchFamily="18" charset="0"/>
                  </a:rPr>
                  <a:t>θ</a:t>
                </a:r>
                <a:r>
                  <a:rPr lang="en-CA" i="1" dirty="0">
                    <a:latin typeface="Times New Roman" panose="02020603050405020304" pitchFamily="18" charset="0"/>
                    <a:cs typeface="Times New Roman" panose="02020603050405020304" pitchFamily="18" charset="0"/>
                  </a:rPr>
                  <a:t>=0 </a:t>
                </a:r>
                <a:endParaRPr lang="en-CA" i="1" dirty="0" smtClean="0">
                  <a:latin typeface="Times New Roman" panose="02020603050405020304" pitchFamily="18" charset="0"/>
                  <a:cs typeface="Times New Roman" panose="02020603050405020304" pitchFamily="18" charset="0"/>
                </a:endParaRPr>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i="1">
                          <a:latin typeface="Cambria Math" panose="02040503050406030204" pitchFamily="18" charset="0"/>
                        </a:rPr>
                        <m:t>=</m:t>
                      </m:r>
                      <m:r>
                        <a:rPr lang="en-CA" i="1">
                          <a:latin typeface="Cambria Math" panose="02040503050406030204" pitchFamily="18" charset="0"/>
                        </a:rPr>
                        <m:t>𝐹𝑠</m:t>
                      </m:r>
                      <m:func>
                        <m:funcPr>
                          <m:ctrlPr>
                            <a:rPr lang="en-CA" i="1">
                              <a:latin typeface="Cambria Math"/>
                            </a:rPr>
                          </m:ctrlPr>
                        </m:funcPr>
                        <m:fName>
                          <m:r>
                            <m:rPr>
                              <m:sty m:val="p"/>
                            </m:rPr>
                            <a:rPr lang="en-CA">
                              <a:latin typeface="Cambria Math" panose="02040503050406030204" pitchFamily="18" charset="0"/>
                            </a:rPr>
                            <m:t>cos</m:t>
                          </m:r>
                        </m:fName>
                        <m:e>
                          <m:r>
                            <a:rPr lang="en-CA" i="1">
                              <a:latin typeface="Cambria Math" panose="02040503050406030204" pitchFamily="18" charset="0"/>
                              <a:ea typeface="Cambria Math" panose="02040503050406030204" pitchFamily="18" charset="0"/>
                            </a:rPr>
                            <m:t>𝜃</m:t>
                          </m:r>
                        </m:e>
                      </m:func>
                    </m:oMath>
                  </m:oMathPara>
                </a14:m>
                <a:endParaRPr lang="en-CA" dirty="0"/>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i="1">
                          <a:latin typeface="Cambria Math" panose="02040503050406030204" pitchFamily="18" charset="0"/>
                        </a:rPr>
                        <m:t>=</m:t>
                      </m:r>
                      <m:d>
                        <m:dPr>
                          <m:ctrlPr>
                            <a:rPr lang="en-CA" i="1" smtClean="0">
                              <a:latin typeface="Cambria Math"/>
                            </a:rPr>
                          </m:ctrlPr>
                        </m:dPr>
                        <m:e>
                          <m:r>
                            <a:rPr lang="en-CA" b="0" i="1" smtClean="0">
                              <a:latin typeface="Cambria Math" panose="02040503050406030204" pitchFamily="18" charset="0"/>
                            </a:rPr>
                            <m:t>250</m:t>
                          </m:r>
                        </m:e>
                      </m:d>
                      <m:d>
                        <m:dPr>
                          <m:ctrlPr>
                            <a:rPr lang="en-CA" i="1" smtClean="0">
                              <a:latin typeface="Cambria Math"/>
                            </a:rPr>
                          </m:ctrlPr>
                        </m:dPr>
                        <m:e>
                          <m:r>
                            <a:rPr lang="en-CA" b="0" i="1" smtClean="0">
                              <a:latin typeface="Cambria Math" panose="02040503050406030204" pitchFamily="18" charset="0"/>
                            </a:rPr>
                            <m:t>850</m:t>
                          </m:r>
                        </m:e>
                      </m:d>
                      <m:func>
                        <m:funcPr>
                          <m:ctrlPr>
                            <a:rPr lang="en-CA" i="1">
                              <a:latin typeface="Cambria Math"/>
                            </a:rPr>
                          </m:ctrlPr>
                        </m:funcPr>
                        <m:fName>
                          <m:r>
                            <m:rPr>
                              <m:sty m:val="p"/>
                            </m:rPr>
                            <a:rPr lang="en-CA">
                              <a:latin typeface="Cambria Math" panose="02040503050406030204" pitchFamily="18" charset="0"/>
                            </a:rPr>
                            <m:t>cos</m:t>
                          </m:r>
                        </m:fName>
                        <m:e>
                          <m:r>
                            <a:rPr lang="en-CA" b="0" i="1" smtClean="0">
                              <a:latin typeface="Cambria Math" panose="02040503050406030204" pitchFamily="18" charset="0"/>
                              <a:ea typeface="Cambria Math" panose="02040503050406030204" pitchFamily="18" charset="0"/>
                            </a:rPr>
                            <m:t>0</m:t>
                          </m:r>
                        </m:e>
                      </m:func>
                    </m:oMath>
                  </m:oMathPara>
                </a14:m>
                <a:endParaRPr lang="en-CA" dirty="0"/>
              </a:p>
              <a:p>
                <a:pPr marL="0" indent="0">
                  <a:buNone/>
                </a:pPr>
                <a:r>
                  <a:rPr lang="en-CA" dirty="0" smtClean="0"/>
                  <a:t>So Margaret </a:t>
                </a:r>
                <a:r>
                  <a:rPr lang="en-CA" dirty="0"/>
                  <a:t>does</a:t>
                </a:r>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a:latin typeface="Cambria Math" panose="02040503050406030204" pitchFamily="18" charset="0"/>
                        </a:rPr>
                        <m:t>=</m:t>
                      </m:r>
                      <m:r>
                        <a:rPr lang="en-CA" b="0" i="1" smtClean="0">
                          <a:latin typeface="Cambria Math" panose="02040503050406030204" pitchFamily="18" charset="0"/>
                        </a:rPr>
                        <m:t>212500</m:t>
                      </m:r>
                      <m:r>
                        <a:rPr lang="en-CA" i="1">
                          <a:latin typeface="Cambria Math" panose="02040503050406030204" pitchFamily="18" charset="0"/>
                        </a:rPr>
                        <m:t> </m:t>
                      </m:r>
                      <m:r>
                        <a:rPr lang="en-CA" i="1">
                          <a:latin typeface="Cambria Math" panose="02040503050406030204" pitchFamily="18" charset="0"/>
                        </a:rPr>
                        <m:t>𝐽</m:t>
                      </m:r>
                    </m:oMath>
                  </m:oMathPara>
                </a14:m>
                <a:endParaRPr lang="en-CA" dirty="0"/>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a:latin typeface="Cambria Math" panose="02040503050406030204" pitchFamily="18" charset="0"/>
                        </a:rPr>
                        <m:t>=</m:t>
                      </m:r>
                      <m:r>
                        <a:rPr lang="en-CA" b="0" i="1" smtClean="0">
                          <a:latin typeface="Cambria Math" panose="02040503050406030204" pitchFamily="18" charset="0"/>
                        </a:rPr>
                        <m:t>210 </m:t>
                      </m:r>
                      <m:r>
                        <a:rPr lang="en-CA" b="0" i="1" smtClean="0">
                          <a:latin typeface="Cambria Math" panose="02040503050406030204" pitchFamily="18" charset="0"/>
                        </a:rPr>
                        <m:t>𝐾𝐽</m:t>
                      </m:r>
                    </m:oMath>
                  </m:oMathPara>
                </a14:m>
                <a:endParaRPr lang="en-CA" dirty="0"/>
              </a:p>
              <a:p>
                <a:endParaRPr lang="en-C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007716" y="1643565"/>
                <a:ext cx="6043118" cy="4195481"/>
              </a:xfrm>
              <a:blipFill rotWithShape="0">
                <a:blip r:embed="rId2"/>
                <a:stretch>
                  <a:fillRect l="-1008" t="-872"/>
                </a:stretch>
              </a:blipFill>
            </p:spPr>
            <p:txBody>
              <a:bodyPr/>
              <a:lstStyle/>
              <a:p>
                <a:r>
                  <a:rPr lang="en-CA">
                    <a:noFill/>
                  </a:rPr>
                  <a:t> </a:t>
                </a:r>
              </a:p>
            </p:txBody>
          </p:sp>
        </mc:Fallback>
      </mc:AlternateContent>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6110" y="1643565"/>
            <a:ext cx="3142575" cy="4058966"/>
          </a:xfrm>
          <a:prstGeom prst="rect">
            <a:avLst/>
          </a:prstGeom>
        </p:spPr>
      </p:pic>
    </p:spTree>
    <p:extLst>
      <p:ext uri="{BB962C8B-B14F-4D97-AF65-F5344CB8AC3E}">
        <p14:creationId xmlns:p14="http://schemas.microsoft.com/office/powerpoint/2010/main" val="33301030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Problem 2 Done!</a:t>
            </a:r>
            <a:endParaRPr lang="en-CA" dirty="0"/>
          </a:p>
        </p:txBody>
      </p:sp>
      <p:sp>
        <p:nvSpPr>
          <p:cNvPr id="3" name="Content Placeholder 2"/>
          <p:cNvSpPr>
            <a:spLocks noGrp="1"/>
          </p:cNvSpPr>
          <p:nvPr>
            <p:ph idx="1"/>
          </p:nvPr>
        </p:nvSpPr>
        <p:spPr/>
        <p:txBody>
          <a:bodyPr/>
          <a:lstStyle/>
          <a:p>
            <a:endParaRPr lang="en-CA"/>
          </a:p>
        </p:txBody>
      </p:sp>
      <p:pic>
        <p:nvPicPr>
          <p:cNvPr id="4098" name="Picture 2" descr="http://msnbcmedia.msn.com/j/MSNBC/Components/Slideshows/_production/ss-090720-Thatcher-OBIT/ss-090720-Thatcher-OBIT-tease.grid-6x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6707" y="1359775"/>
            <a:ext cx="6509011" cy="488862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486707" y="6278792"/>
            <a:ext cx="7563146" cy="215444"/>
          </a:xfrm>
          <a:prstGeom prst="rect">
            <a:avLst/>
          </a:prstGeom>
          <a:noFill/>
        </p:spPr>
        <p:txBody>
          <a:bodyPr wrap="square" rtlCol="0">
            <a:spAutoFit/>
          </a:bodyPr>
          <a:lstStyle/>
          <a:p>
            <a:r>
              <a:rPr lang="en-CA" sz="800" dirty="0"/>
              <a:t>http://msnbcmedia.msn.com/j/MSNBC/Components/Slideshows/_production/ss-090720-Thatcher-OBIT/ss-090720-Thatcher-OBIT-tease.grid-6x3.jpg</a:t>
            </a:r>
          </a:p>
        </p:txBody>
      </p:sp>
    </p:spTree>
    <p:extLst>
      <p:ext uri="{BB962C8B-B14F-4D97-AF65-F5344CB8AC3E}">
        <p14:creationId xmlns:p14="http://schemas.microsoft.com/office/powerpoint/2010/main" val="29384913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But wait!</a:t>
            </a:r>
            <a:endParaRPr lang="en-CA" dirty="0"/>
          </a:p>
        </p:txBody>
      </p:sp>
      <p:sp>
        <p:nvSpPr>
          <p:cNvPr id="3" name="Content Placeholder 2"/>
          <p:cNvSpPr>
            <a:spLocks noGrp="1"/>
          </p:cNvSpPr>
          <p:nvPr>
            <p:ph idx="1"/>
          </p:nvPr>
        </p:nvSpPr>
        <p:spPr/>
        <p:txBody>
          <a:bodyPr/>
          <a:lstStyle/>
          <a:p>
            <a:r>
              <a:rPr lang="en-CA" dirty="0" smtClean="0"/>
              <a:t>But how much work did friction do on the car?</a:t>
            </a:r>
          </a:p>
        </p:txBody>
      </p:sp>
    </p:spTree>
    <p:extLst>
      <p:ext uri="{BB962C8B-B14F-4D97-AF65-F5344CB8AC3E}">
        <p14:creationId xmlns:p14="http://schemas.microsoft.com/office/powerpoint/2010/main" val="40652256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But wait!</a:t>
            </a:r>
            <a:endParaRPr lang="en-CA" dirty="0"/>
          </a:p>
        </p:txBody>
      </p:sp>
      <p:sp>
        <p:nvSpPr>
          <p:cNvPr id="3" name="Content Placeholder 2"/>
          <p:cNvSpPr>
            <a:spLocks noGrp="1"/>
          </p:cNvSpPr>
          <p:nvPr>
            <p:ph idx="1"/>
          </p:nvPr>
        </p:nvSpPr>
        <p:spPr/>
        <p:txBody>
          <a:bodyPr/>
          <a:lstStyle/>
          <a:p>
            <a:r>
              <a:rPr lang="en-CA" dirty="0" smtClean="0"/>
              <a:t>This problem is similar to the solving for the work done by Margaret, except friction is in the opposite direction to displacement (although they are both in the same dimension!)</a:t>
            </a:r>
            <a:endParaRPr lang="en-C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3073" y="3229746"/>
            <a:ext cx="2069592" cy="2673096"/>
          </a:xfrm>
          <a:prstGeom prst="rect">
            <a:avLst/>
          </a:prstGeom>
        </p:spPr>
      </p:pic>
      <p:sp>
        <p:nvSpPr>
          <p:cNvPr id="5" name="TextBox 4"/>
          <p:cNvSpPr txBox="1"/>
          <p:nvPr/>
        </p:nvSpPr>
        <p:spPr>
          <a:xfrm>
            <a:off x="3509319" y="3229746"/>
            <a:ext cx="5844746" cy="3416320"/>
          </a:xfrm>
          <a:prstGeom prst="rect">
            <a:avLst/>
          </a:prstGeom>
          <a:noFill/>
        </p:spPr>
        <p:txBody>
          <a:bodyPr wrap="square" rtlCol="0">
            <a:spAutoFit/>
          </a:bodyPr>
          <a:lstStyle/>
          <a:p>
            <a:r>
              <a:rPr lang="en-CA" dirty="0" smtClean="0"/>
              <a:t>This makes the angle between </a:t>
            </a:r>
            <a:r>
              <a:rPr lang="en-CA" i="1" dirty="0" smtClean="0">
                <a:latin typeface="Times New Roman" panose="02020603050405020304" pitchFamily="18" charset="0"/>
                <a:cs typeface="Times New Roman" panose="02020603050405020304" pitchFamily="18" charset="0"/>
              </a:rPr>
              <a:t>s</a:t>
            </a:r>
            <a:r>
              <a:rPr lang="en-CA" dirty="0" smtClean="0"/>
              <a:t> and </a:t>
            </a:r>
            <a:r>
              <a:rPr lang="en-CA" i="1" dirty="0" err="1" smtClean="0">
                <a:latin typeface="Times New Roman" panose="02020603050405020304" pitchFamily="18" charset="0"/>
                <a:cs typeface="Times New Roman" panose="02020603050405020304" pitchFamily="18" charset="0"/>
              </a:rPr>
              <a:t>F</a:t>
            </a:r>
            <a:r>
              <a:rPr lang="en-CA" i="1" baseline="-25000" dirty="0" err="1" smtClean="0">
                <a:latin typeface="Times New Roman" panose="02020603050405020304" pitchFamily="18" charset="0"/>
                <a:cs typeface="Times New Roman" panose="02020603050405020304" pitchFamily="18" charset="0"/>
              </a:rPr>
              <a:t>f</a:t>
            </a:r>
            <a:r>
              <a:rPr lang="en-CA" dirty="0" smtClean="0"/>
              <a:t> 180°</a:t>
            </a:r>
          </a:p>
          <a:p>
            <a:endParaRPr lang="en-CA" dirty="0"/>
          </a:p>
          <a:p>
            <a:endParaRPr lang="en-CA" dirty="0" smtClean="0"/>
          </a:p>
          <a:p>
            <a:endParaRPr lang="en-CA" dirty="0"/>
          </a:p>
          <a:p>
            <a:endParaRPr lang="en-CA" dirty="0" smtClean="0"/>
          </a:p>
          <a:p>
            <a:endParaRPr lang="en-CA" dirty="0"/>
          </a:p>
          <a:p>
            <a:endParaRPr lang="en-CA" dirty="0" smtClean="0"/>
          </a:p>
          <a:p>
            <a:r>
              <a:rPr lang="en-CA" dirty="0" smtClean="0"/>
              <a:t>The cosine of 180° = -1</a:t>
            </a:r>
          </a:p>
          <a:p>
            <a:endParaRPr lang="en-CA" dirty="0"/>
          </a:p>
          <a:p>
            <a:r>
              <a:rPr lang="en-CA" dirty="0" smtClean="0"/>
              <a:t>So when the force is exactly opposite the direction of motion, the work done  by the force is negative!</a:t>
            </a:r>
          </a:p>
          <a:p>
            <a:r>
              <a:rPr lang="en-CA" dirty="0" smtClean="0"/>
              <a:t>(even though work is a scalar!)</a:t>
            </a:r>
            <a:endParaRPr lang="en-CA"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58362" y="3599078"/>
            <a:ext cx="3488852" cy="1305057"/>
          </a:xfrm>
          <a:prstGeom prst="rect">
            <a:avLst/>
          </a:prstGeom>
        </p:spPr>
      </p:pic>
    </p:spTree>
    <p:extLst>
      <p:ext uri="{BB962C8B-B14F-4D97-AF65-F5344CB8AC3E}">
        <p14:creationId xmlns:p14="http://schemas.microsoft.com/office/powerpoint/2010/main" val="26463476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906982" y="2052918"/>
                <a:ext cx="6142871" cy="4195481"/>
              </a:xfrm>
            </p:spPr>
            <p:txBody>
              <a:bodyPr/>
              <a:lstStyle/>
              <a:p>
                <a:pPr marL="0" indent="0">
                  <a:buNone/>
                </a:pPr>
                <a14:m>
                  <m:oMathPara xmlns:m="http://schemas.openxmlformats.org/officeDocument/2006/math">
                    <m:oMathParaPr>
                      <m:jc m:val="centerGroup"/>
                    </m:oMathParaPr>
                    <m:oMath xmlns:m="http://schemas.openxmlformats.org/officeDocument/2006/math">
                      <m:sSub>
                        <m:sSubPr>
                          <m:ctrlPr>
                            <a:rPr lang="en-CA" i="1" smtClean="0">
                              <a:latin typeface="Cambria Math"/>
                            </a:rPr>
                          </m:ctrlPr>
                        </m:sSubPr>
                        <m:e>
                          <m:r>
                            <a:rPr lang="en-CA" i="1">
                              <a:latin typeface="Cambria Math" panose="02040503050406030204" pitchFamily="18" charset="0"/>
                            </a:rPr>
                            <m:t>𝐹</m:t>
                          </m:r>
                        </m:e>
                        <m:sub>
                          <m:r>
                            <a:rPr lang="en-CA" i="1">
                              <a:latin typeface="Cambria Math" panose="02040503050406030204" pitchFamily="18" charset="0"/>
                            </a:rPr>
                            <m:t>𝑓</m:t>
                          </m:r>
                        </m:sub>
                      </m:sSub>
                      <m:r>
                        <a:rPr lang="en-CA" i="1">
                          <a:latin typeface="Cambria Math" panose="02040503050406030204" pitchFamily="18" charset="0"/>
                        </a:rPr>
                        <m:t>=250 </m:t>
                      </m:r>
                      <m:r>
                        <a:rPr lang="en-CA" i="1">
                          <a:latin typeface="Cambria Math" panose="02040503050406030204" pitchFamily="18" charset="0"/>
                        </a:rPr>
                        <m:t>𝑁</m:t>
                      </m:r>
                    </m:oMath>
                  </m:oMathPara>
                </a14:m>
                <a:endParaRPr lang="en-CA" i="1" dirty="0" smtClean="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𝑠</m:t>
                      </m:r>
                      <m:r>
                        <a:rPr lang="en-CA" i="1">
                          <a:latin typeface="Cambria Math" panose="02040503050406030204" pitchFamily="18" charset="0"/>
                        </a:rPr>
                        <m:t>=</m:t>
                      </m:r>
                      <m:r>
                        <a:rPr lang="en-CA" b="0" i="1" smtClean="0">
                          <a:latin typeface="Cambria Math" panose="02040503050406030204" pitchFamily="18" charset="0"/>
                        </a:rPr>
                        <m:t>82</m:t>
                      </m:r>
                      <m:r>
                        <a:rPr lang="en-CA" i="1">
                          <a:latin typeface="Cambria Math" panose="02040503050406030204" pitchFamily="18" charset="0"/>
                        </a:rPr>
                        <m:t>0 </m:t>
                      </m:r>
                      <m:r>
                        <a:rPr lang="en-CA" i="1">
                          <a:latin typeface="Cambria Math" panose="02040503050406030204" pitchFamily="18" charset="0"/>
                        </a:rPr>
                        <m:t>𝑁</m:t>
                      </m:r>
                    </m:oMath>
                  </m:oMathPara>
                </a14:m>
                <a:endParaRPr lang="en-CA"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CA" i="1" smtClean="0">
                          <a:latin typeface="Cambria Math" panose="02040503050406030204" pitchFamily="18" charset="0"/>
                          <a:ea typeface="Cambria Math" panose="02040503050406030204" pitchFamily="18" charset="0"/>
                        </a:rPr>
                        <m:t>𝜃</m:t>
                      </m:r>
                      <m:r>
                        <a:rPr lang="en-CA" i="1">
                          <a:latin typeface="Cambria Math" panose="02040503050406030204" pitchFamily="18" charset="0"/>
                        </a:rPr>
                        <m:t>=</m:t>
                      </m:r>
                      <m:r>
                        <a:rPr lang="en-CA" b="0" i="1" smtClean="0">
                          <a:latin typeface="Cambria Math" panose="02040503050406030204" pitchFamily="18" charset="0"/>
                        </a:rPr>
                        <m:t>180</m:t>
                      </m:r>
                      <m:r>
                        <a:rPr lang="en-CA" i="1">
                          <a:latin typeface="Cambria Math" panose="02040503050406030204" pitchFamily="18" charset="0"/>
                        </a:rPr>
                        <m:t> </m:t>
                      </m:r>
                      <m:r>
                        <a:rPr lang="en-CA" i="1" smtClean="0">
                          <a:latin typeface="Cambria Math" panose="02040503050406030204" pitchFamily="18" charset="0"/>
                          <a:ea typeface="Cambria Math" panose="02040503050406030204" pitchFamily="18" charset="0"/>
                        </a:rPr>
                        <m:t>°</m:t>
                      </m:r>
                    </m:oMath>
                  </m:oMathPara>
                </a14:m>
                <a:endParaRPr lang="en-CA"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i="1">
                          <a:latin typeface="Cambria Math" panose="02040503050406030204" pitchFamily="18" charset="0"/>
                        </a:rPr>
                        <m:t>=</m:t>
                      </m:r>
                      <m:r>
                        <a:rPr lang="en-CA" i="1">
                          <a:latin typeface="Cambria Math" panose="02040503050406030204" pitchFamily="18" charset="0"/>
                        </a:rPr>
                        <m:t>𝐹𝑠</m:t>
                      </m:r>
                      <m:func>
                        <m:funcPr>
                          <m:ctrlPr>
                            <a:rPr lang="en-CA" i="1">
                              <a:latin typeface="Cambria Math"/>
                            </a:rPr>
                          </m:ctrlPr>
                        </m:funcPr>
                        <m:fName>
                          <m:r>
                            <m:rPr>
                              <m:sty m:val="p"/>
                            </m:rPr>
                            <a:rPr lang="en-CA">
                              <a:latin typeface="Cambria Math" panose="02040503050406030204" pitchFamily="18" charset="0"/>
                            </a:rPr>
                            <m:t>cos</m:t>
                          </m:r>
                        </m:fName>
                        <m:e>
                          <m:r>
                            <a:rPr lang="en-CA" i="1">
                              <a:latin typeface="Cambria Math" panose="02040503050406030204" pitchFamily="18" charset="0"/>
                              <a:ea typeface="Cambria Math" panose="02040503050406030204" pitchFamily="18" charset="0"/>
                            </a:rPr>
                            <m:t>𝜃</m:t>
                          </m:r>
                        </m:e>
                      </m:func>
                    </m:oMath>
                  </m:oMathPara>
                </a14:m>
                <a:endParaRPr lang="en-CA" dirty="0"/>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i="1">
                          <a:latin typeface="Cambria Math" panose="02040503050406030204" pitchFamily="18" charset="0"/>
                        </a:rPr>
                        <m:t>=</m:t>
                      </m:r>
                      <m:d>
                        <m:dPr>
                          <m:ctrlPr>
                            <a:rPr lang="en-CA" i="1">
                              <a:latin typeface="Cambria Math"/>
                            </a:rPr>
                          </m:ctrlPr>
                        </m:dPr>
                        <m:e>
                          <m:r>
                            <a:rPr lang="en-CA" i="1">
                              <a:latin typeface="Cambria Math" panose="02040503050406030204" pitchFamily="18" charset="0"/>
                            </a:rPr>
                            <m:t>250</m:t>
                          </m:r>
                        </m:e>
                      </m:d>
                      <m:d>
                        <m:dPr>
                          <m:ctrlPr>
                            <a:rPr lang="en-CA" i="1">
                              <a:latin typeface="Cambria Math"/>
                            </a:rPr>
                          </m:ctrlPr>
                        </m:dPr>
                        <m:e>
                          <m:r>
                            <a:rPr lang="en-CA" i="1">
                              <a:latin typeface="Cambria Math" panose="02040503050406030204" pitchFamily="18" charset="0"/>
                            </a:rPr>
                            <m:t>8</m:t>
                          </m:r>
                          <m:r>
                            <a:rPr lang="en-CA" b="0" i="1" smtClean="0">
                              <a:latin typeface="Cambria Math" panose="02040503050406030204" pitchFamily="18" charset="0"/>
                            </a:rPr>
                            <m:t>5</m:t>
                          </m:r>
                          <m:r>
                            <a:rPr lang="en-CA" i="1">
                              <a:latin typeface="Cambria Math" panose="02040503050406030204" pitchFamily="18" charset="0"/>
                            </a:rPr>
                            <m:t>0</m:t>
                          </m:r>
                        </m:e>
                      </m:d>
                      <m:func>
                        <m:funcPr>
                          <m:ctrlPr>
                            <a:rPr lang="en-CA" i="1">
                              <a:latin typeface="Cambria Math"/>
                            </a:rPr>
                          </m:ctrlPr>
                        </m:funcPr>
                        <m:fName>
                          <m:r>
                            <m:rPr>
                              <m:sty m:val="p"/>
                            </m:rPr>
                            <a:rPr lang="en-CA">
                              <a:latin typeface="Cambria Math" panose="02040503050406030204" pitchFamily="18" charset="0"/>
                            </a:rPr>
                            <m:t>cos</m:t>
                          </m:r>
                        </m:fName>
                        <m:e>
                          <m:r>
                            <a:rPr lang="en-CA" b="0" i="1" smtClean="0">
                              <a:latin typeface="Cambria Math" panose="02040503050406030204" pitchFamily="18" charset="0"/>
                              <a:ea typeface="Cambria Math" panose="02040503050406030204" pitchFamily="18" charset="0"/>
                            </a:rPr>
                            <m:t>180</m:t>
                          </m:r>
                        </m:e>
                      </m:func>
                    </m:oMath>
                  </m:oMathPara>
                </a14:m>
                <a:endParaRPr lang="en-CA" dirty="0"/>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a:latin typeface="Cambria Math" panose="02040503050406030204" pitchFamily="18" charset="0"/>
                        </a:rPr>
                        <m:t>=</m:t>
                      </m:r>
                      <m:r>
                        <a:rPr lang="en-CA" b="0" i="1" smtClean="0">
                          <a:latin typeface="Cambria Math" panose="02040503050406030204" pitchFamily="18" charset="0"/>
                        </a:rPr>
                        <m:t>−</m:t>
                      </m:r>
                      <m:r>
                        <a:rPr lang="en-CA" i="1">
                          <a:latin typeface="Cambria Math" panose="02040503050406030204" pitchFamily="18" charset="0"/>
                        </a:rPr>
                        <m:t>212500 </m:t>
                      </m:r>
                      <m:r>
                        <a:rPr lang="en-CA" i="1">
                          <a:latin typeface="Cambria Math" panose="02040503050406030204" pitchFamily="18" charset="0"/>
                        </a:rPr>
                        <m:t>𝐽</m:t>
                      </m:r>
                    </m:oMath>
                  </m:oMathPara>
                </a14:m>
                <a:endParaRPr lang="en-CA" dirty="0"/>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a:latin typeface="Cambria Math" panose="02040503050406030204" pitchFamily="18" charset="0"/>
                        </a:rPr>
                        <m:t>=</m:t>
                      </m:r>
                      <m:r>
                        <a:rPr lang="en-CA" b="0" i="0" smtClean="0">
                          <a:latin typeface="Cambria Math" panose="02040503050406030204" pitchFamily="18" charset="0"/>
                        </a:rPr>
                        <m:t>−</m:t>
                      </m:r>
                      <m:r>
                        <a:rPr lang="en-CA" i="1">
                          <a:latin typeface="Cambria Math" panose="02040503050406030204" pitchFamily="18" charset="0"/>
                        </a:rPr>
                        <m:t>210 </m:t>
                      </m:r>
                      <m:r>
                        <a:rPr lang="en-CA" i="1">
                          <a:latin typeface="Cambria Math" panose="02040503050406030204" pitchFamily="18" charset="0"/>
                        </a:rPr>
                        <m:t>𝐾𝐽</m:t>
                      </m:r>
                    </m:oMath>
                  </m:oMathPara>
                </a14:m>
                <a:endParaRPr lang="en-CA" dirty="0"/>
              </a:p>
              <a:p>
                <a:r>
                  <a:rPr lang="en-CA" dirty="0" smtClean="0"/>
                  <a:t>So both friction and Maggie do the same amount of work on the car!!!</a:t>
                </a:r>
                <a:endParaRPr lang="en-C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906982" y="2052918"/>
                <a:ext cx="6142871" cy="4195481"/>
              </a:xfrm>
              <a:blipFill rotWithShape="0">
                <a:blip r:embed="rId2"/>
                <a:stretch>
                  <a:fillRect l="-496"/>
                </a:stretch>
              </a:blipFill>
            </p:spPr>
            <p:txBody>
              <a:bodyPr/>
              <a:lstStyle/>
              <a:p>
                <a:r>
                  <a:rPr lang="en-CA">
                    <a:noFill/>
                  </a:rPr>
                  <a:t> </a:t>
                </a:r>
              </a:p>
            </p:txBody>
          </p:sp>
        </mc:Fallback>
      </mc:AlternateContent>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6110" y="1643565"/>
            <a:ext cx="3142575" cy="4058966"/>
          </a:xfrm>
          <a:prstGeom prst="rect">
            <a:avLst/>
          </a:prstGeom>
        </p:spPr>
      </p:pic>
    </p:spTree>
    <p:extLst>
      <p:ext uri="{BB962C8B-B14F-4D97-AF65-F5344CB8AC3E}">
        <p14:creationId xmlns:p14="http://schemas.microsoft.com/office/powerpoint/2010/main" val="28888965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Problem #3</a:t>
            </a:r>
            <a:endParaRPr lang="en-CA" dirty="0"/>
          </a:p>
        </p:txBody>
      </p:sp>
      <p:sp>
        <p:nvSpPr>
          <p:cNvPr id="3" name="Content Placeholder 2"/>
          <p:cNvSpPr>
            <a:spLocks noGrp="1"/>
          </p:cNvSpPr>
          <p:nvPr>
            <p:ph idx="1"/>
          </p:nvPr>
        </p:nvSpPr>
        <p:spPr>
          <a:xfrm>
            <a:off x="1103313" y="2052918"/>
            <a:ext cx="5779402" cy="4195481"/>
          </a:xfrm>
        </p:spPr>
        <p:txBody>
          <a:bodyPr/>
          <a:lstStyle/>
          <a:p>
            <a:r>
              <a:rPr lang="en-CA" dirty="0" smtClean="0"/>
              <a:t>A man carries a 95kg refrigerator at a constant height of 1.5 m above the horizontal ground.  Assuming he carries it at a constant speed of 0.25 m/s, how much work does he do on the refrigerator carrying it a distance of 120 m?</a:t>
            </a:r>
            <a:endParaRPr lang="en-CA" dirty="0"/>
          </a:p>
        </p:txBody>
      </p:sp>
      <p:pic>
        <p:nvPicPr>
          <p:cNvPr id="2050" name="Picture 2" descr="http://i.ytimg.com/vi/c_JSbVVditw/hqdefaul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8862" y="2332638"/>
            <a:ext cx="4572000" cy="342900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008076" y="5761639"/>
            <a:ext cx="4139513" cy="215444"/>
          </a:xfrm>
          <a:prstGeom prst="rect">
            <a:avLst/>
          </a:prstGeom>
          <a:noFill/>
        </p:spPr>
        <p:txBody>
          <a:bodyPr wrap="square" rtlCol="0">
            <a:spAutoFit/>
          </a:bodyPr>
          <a:lstStyle/>
          <a:p>
            <a:r>
              <a:rPr lang="en-CA" sz="800" dirty="0"/>
              <a:t>http://i.ytimg.com/vi/c_JSbVVditw/hqdefault.jpg</a:t>
            </a:r>
          </a:p>
        </p:txBody>
      </p:sp>
    </p:spTree>
    <p:extLst>
      <p:ext uri="{BB962C8B-B14F-4D97-AF65-F5344CB8AC3E}">
        <p14:creationId xmlns:p14="http://schemas.microsoft.com/office/powerpoint/2010/main" val="23908590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Solution</a:t>
            </a:r>
            <a:endParaRPr lang="en-CA" dirty="0"/>
          </a:p>
        </p:txBody>
      </p:sp>
      <p:sp>
        <p:nvSpPr>
          <p:cNvPr id="3" name="Content Placeholder 2"/>
          <p:cNvSpPr>
            <a:spLocks noGrp="1"/>
          </p:cNvSpPr>
          <p:nvPr>
            <p:ph idx="1"/>
          </p:nvPr>
        </p:nvSpPr>
        <p:spPr/>
        <p:txBody>
          <a:bodyPr/>
          <a:lstStyle/>
          <a:p>
            <a:pPr marL="0" indent="0">
              <a:buNone/>
            </a:pPr>
            <a:r>
              <a:rPr lang="en-CA" dirty="0" smtClean="0"/>
              <a:t>There are a few important things to realize about this question</a:t>
            </a:r>
          </a:p>
          <a:p>
            <a:r>
              <a:rPr lang="en-CA" dirty="0" smtClean="0"/>
              <a:t>The question does not ask how work he did lifting it to a height of 1.5 m, it explicitly sais “a constant height”.</a:t>
            </a:r>
          </a:p>
          <a:p>
            <a:r>
              <a:rPr lang="en-CA" dirty="0" smtClean="0"/>
              <a:t>The refrigerator is moved at a constant speed…</a:t>
            </a:r>
          </a:p>
          <a:p>
            <a:pPr lvl="1"/>
            <a:r>
              <a:rPr lang="en-CA" dirty="0" smtClean="0"/>
              <a:t>What does this tell us about the applied horizontal force applied to the fridge?</a:t>
            </a:r>
          </a:p>
          <a:p>
            <a:r>
              <a:rPr lang="en-CA" dirty="0" smtClean="0"/>
              <a:t>This question also assumes the standard “air resistance is negligible” assumption, this is perfectly reasonable assumption at low velocities like this.</a:t>
            </a:r>
          </a:p>
          <a:p>
            <a:endParaRPr lang="en-CA" dirty="0"/>
          </a:p>
        </p:txBody>
      </p:sp>
    </p:spTree>
    <p:extLst>
      <p:ext uri="{BB962C8B-B14F-4D97-AF65-F5344CB8AC3E}">
        <p14:creationId xmlns:p14="http://schemas.microsoft.com/office/powerpoint/2010/main" val="40757979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Solution</a:t>
            </a:r>
            <a:endParaRPr lang="en-CA" dirty="0"/>
          </a:p>
        </p:txBody>
      </p:sp>
      <p:sp>
        <p:nvSpPr>
          <p:cNvPr id="3" name="Content Placeholder 2"/>
          <p:cNvSpPr>
            <a:spLocks noGrp="1"/>
          </p:cNvSpPr>
          <p:nvPr>
            <p:ph idx="1"/>
          </p:nvPr>
        </p:nvSpPr>
        <p:spPr>
          <a:xfrm>
            <a:off x="1103312" y="2052918"/>
            <a:ext cx="6141029" cy="4195481"/>
          </a:xfrm>
        </p:spPr>
        <p:txBody>
          <a:bodyPr/>
          <a:lstStyle/>
          <a:p>
            <a:r>
              <a:rPr lang="en-CA" dirty="0" smtClean="0"/>
              <a:t>Start with a free body diagram.</a:t>
            </a:r>
          </a:p>
          <a:p>
            <a:pPr lvl="1"/>
            <a:r>
              <a:rPr lang="en-CA" dirty="0" smtClean="0"/>
              <a:t>The man must hold the fridge at a constant height, so he must apply an upwards force that matches the gravitational force downwards.</a:t>
            </a:r>
          </a:p>
          <a:p>
            <a:pPr lvl="1"/>
            <a:r>
              <a:rPr lang="en-CA" dirty="0" smtClean="0"/>
              <a:t>Since he is moving horizontally at a constant velocity, and there is no friction on the fridge, then the man applies no horizontal force to move at a constant velocity!</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5322" y="992701"/>
            <a:ext cx="2804531" cy="4948840"/>
          </a:xfrm>
          <a:prstGeom prst="rect">
            <a:avLst/>
          </a:prstGeom>
        </p:spPr>
      </p:pic>
    </p:spTree>
    <p:extLst>
      <p:ext uri="{BB962C8B-B14F-4D97-AF65-F5344CB8AC3E}">
        <p14:creationId xmlns:p14="http://schemas.microsoft.com/office/powerpoint/2010/main" val="23121713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141308" y="535483"/>
            <a:ext cx="3175687" cy="9638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lstStyle/>
          <a:p>
            <a:r>
              <a:rPr lang="en-CA" dirty="0" smtClean="0"/>
              <a:t>Work and Energy</a:t>
            </a:r>
            <a:endParaRPr lang="en-CA" dirty="0"/>
          </a:p>
        </p:txBody>
      </p:sp>
      <p:sp>
        <p:nvSpPr>
          <p:cNvPr id="3" name="Content Placeholder 2"/>
          <p:cNvSpPr>
            <a:spLocks noGrp="1"/>
          </p:cNvSpPr>
          <p:nvPr>
            <p:ph idx="1"/>
          </p:nvPr>
        </p:nvSpPr>
        <p:spPr/>
        <p:txBody>
          <a:bodyPr>
            <a:normAutofit fontScale="92500" lnSpcReduction="20000"/>
          </a:bodyPr>
          <a:lstStyle/>
          <a:p>
            <a:r>
              <a:rPr lang="en-CA" b="1" dirty="0" smtClean="0"/>
              <a:t>Work:</a:t>
            </a:r>
            <a:r>
              <a:rPr lang="en-CA" dirty="0" smtClean="0"/>
              <a:t> When you do work on an object you change it’s energy.</a:t>
            </a:r>
          </a:p>
          <a:p>
            <a:r>
              <a:rPr lang="en-CA" dirty="0" smtClean="0"/>
              <a:t>Ok, but what is Energy</a:t>
            </a:r>
          </a:p>
          <a:p>
            <a:r>
              <a:rPr lang="en-CA" dirty="0" smtClean="0">
                <a:solidFill>
                  <a:srgbClr val="FFC000"/>
                </a:solidFill>
              </a:rPr>
              <a:t>Well, energy is the ability to do work.</a:t>
            </a:r>
          </a:p>
          <a:p>
            <a:r>
              <a:rPr lang="en-CA" dirty="0" smtClean="0"/>
              <a:t>Ok I get it, but what is work then?</a:t>
            </a:r>
          </a:p>
          <a:p>
            <a:r>
              <a:rPr lang="en-CA" dirty="0" smtClean="0">
                <a:solidFill>
                  <a:srgbClr val="FFC000"/>
                </a:solidFill>
              </a:rPr>
              <a:t>Well that’s easy… Work on an object leads a change in energy.</a:t>
            </a:r>
          </a:p>
          <a:p>
            <a:r>
              <a:rPr lang="en-CA" dirty="0" smtClean="0"/>
              <a:t>Ok I get, but what is Energy?</a:t>
            </a:r>
          </a:p>
          <a:p>
            <a:r>
              <a:rPr lang="en-CA" dirty="0" smtClean="0">
                <a:solidFill>
                  <a:srgbClr val="FFC000"/>
                </a:solidFill>
              </a:rPr>
              <a:t>Well energy is the ability to do work.</a:t>
            </a:r>
          </a:p>
          <a:p>
            <a:r>
              <a:rPr lang="en-CA" dirty="0"/>
              <a:t>Ok I get, but what is Energy?</a:t>
            </a:r>
          </a:p>
          <a:p>
            <a:r>
              <a:rPr lang="en-CA" dirty="0">
                <a:solidFill>
                  <a:srgbClr val="FFC000"/>
                </a:solidFill>
              </a:rPr>
              <a:t>Well energy is the ability to do work.</a:t>
            </a:r>
          </a:p>
          <a:p>
            <a:endParaRPr lang="en-CA" dirty="0" smtClean="0"/>
          </a:p>
          <a:p>
            <a:r>
              <a:rPr lang="en-CA" dirty="0" err="1" smtClean="0"/>
              <a:t>Aaaaaargh</a:t>
            </a:r>
            <a:r>
              <a:rPr lang="en-CA" dirty="0" smtClean="0"/>
              <a:t>!!!!!!</a:t>
            </a:r>
          </a:p>
        </p:txBody>
      </p:sp>
      <mc:AlternateContent xmlns:mc="http://schemas.openxmlformats.org/markup-compatibility/2006" xmlns:a14="http://schemas.microsoft.com/office/drawing/2010/main">
        <mc:Choice Requires="a14">
          <p:sp>
            <p:nvSpPr>
              <p:cNvPr id="4" name="TextBox 3"/>
              <p:cNvSpPr txBox="1"/>
              <p:nvPr/>
            </p:nvSpPr>
            <p:spPr>
              <a:xfrm>
                <a:off x="6153665" y="547840"/>
                <a:ext cx="3163330" cy="9233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CA" sz="5400" b="0" i="1" smtClean="0">
                          <a:latin typeface="Cambria Math" panose="02040503050406030204" pitchFamily="18" charset="0"/>
                        </a:rPr>
                        <m:t>𝑊</m:t>
                      </m:r>
                      <m:r>
                        <a:rPr lang="en-CA" sz="5400" b="0" i="1" smtClean="0">
                          <a:latin typeface="Cambria Math" panose="02040503050406030204" pitchFamily="18" charset="0"/>
                        </a:rPr>
                        <m:t>=∆</m:t>
                      </m:r>
                      <m:r>
                        <a:rPr lang="en-CA" sz="5400" b="0" i="1" smtClean="0">
                          <a:latin typeface="Cambria Math" panose="02040503050406030204" pitchFamily="18" charset="0"/>
                          <a:ea typeface="Cambria Math" panose="02040503050406030204" pitchFamily="18" charset="0"/>
                        </a:rPr>
                        <m:t>𝐸</m:t>
                      </m:r>
                    </m:oMath>
                  </m:oMathPara>
                </a14:m>
                <a:endParaRPr lang="en-CA" sz="5400" dirty="0"/>
              </a:p>
            </p:txBody>
          </p:sp>
        </mc:Choice>
        <mc:Fallback xmlns="">
          <p:sp>
            <p:nvSpPr>
              <p:cNvPr id="4" name="TextBox 3"/>
              <p:cNvSpPr txBox="1">
                <a:spLocks noRot="1" noChangeAspect="1" noMove="1" noResize="1" noEditPoints="1" noAdjustHandles="1" noChangeArrowheads="1" noChangeShapeType="1" noTextEdit="1"/>
              </p:cNvSpPr>
              <p:nvPr/>
            </p:nvSpPr>
            <p:spPr>
              <a:xfrm>
                <a:off x="6153665" y="547840"/>
                <a:ext cx="3163330" cy="923330"/>
              </a:xfrm>
              <a:prstGeom prst="rect">
                <a:avLst/>
              </a:prstGeom>
              <a:blipFill rotWithShape="0">
                <a:blip r:embed="rId2"/>
                <a:stretch>
                  <a:fillRect/>
                </a:stretch>
              </a:blipFill>
            </p:spPr>
            <p:txBody>
              <a:bodyPr/>
              <a:lstStyle/>
              <a:p>
                <a:r>
                  <a:rPr lang="en-CA">
                    <a:noFill/>
                  </a:rPr>
                  <a:t> </a:t>
                </a:r>
              </a:p>
            </p:txBody>
          </p:sp>
        </mc:Fallback>
      </mc:AlternateContent>
    </p:spTree>
    <p:extLst>
      <p:ext uri="{BB962C8B-B14F-4D97-AF65-F5344CB8AC3E}">
        <p14:creationId xmlns:p14="http://schemas.microsoft.com/office/powerpoint/2010/main" val="3641659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Solution</a:t>
            </a:r>
            <a:endParaRPr lang="en-C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472249" y="1587454"/>
                <a:ext cx="5016843" cy="4660945"/>
              </a:xfrm>
            </p:spPr>
            <p:txBody>
              <a:bodyPr>
                <a:normAutofit fontScale="92500" lnSpcReduction="20000"/>
              </a:bodyPr>
              <a:lstStyle/>
              <a:p>
                <a:r>
                  <a:rPr lang="en-CA" dirty="0" smtClean="0"/>
                  <a:t>In this case the displacement and the applied force are perpendicular to one another.</a:t>
                </a:r>
              </a:p>
              <a:p>
                <a:r>
                  <a:rPr lang="en-CA" dirty="0" smtClean="0"/>
                  <a:t>So 	</a:t>
                </a:r>
                <a:r>
                  <a:rPr lang="el-GR" i="1" dirty="0" smtClean="0">
                    <a:latin typeface="Times New Roman" panose="02020603050405020304" pitchFamily="18" charset="0"/>
                    <a:cs typeface="Times New Roman" panose="02020603050405020304" pitchFamily="18" charset="0"/>
                  </a:rPr>
                  <a:t>θ</a:t>
                </a:r>
                <a:r>
                  <a:rPr lang="en-CA" i="1" dirty="0" smtClean="0">
                    <a:latin typeface="Times New Roman" panose="02020603050405020304" pitchFamily="18" charset="0"/>
                    <a:cs typeface="Times New Roman" panose="02020603050405020304" pitchFamily="18" charset="0"/>
                  </a:rPr>
                  <a:t>=90°     </a:t>
                </a:r>
                <a:r>
                  <a:rPr lang="en-CA" dirty="0" smtClean="0">
                    <a:latin typeface="+mn-lt"/>
                    <a:cs typeface="Times New Roman" panose="02020603050405020304" pitchFamily="18" charset="0"/>
                  </a:rPr>
                  <a:t>and</a:t>
                </a:r>
                <a:r>
                  <a:rPr lang="en-CA" i="1" dirty="0" smtClean="0">
                    <a:latin typeface="Times New Roman" panose="02020603050405020304" pitchFamily="18" charset="0"/>
                    <a:cs typeface="Times New Roman" panose="02020603050405020304" pitchFamily="18" charset="0"/>
                  </a:rPr>
                  <a:t>    </a:t>
                </a:r>
                <a:r>
                  <a:rPr lang="en-CA" dirty="0" smtClean="0">
                    <a:latin typeface="Times New Roman" panose="02020603050405020304" pitchFamily="18" charset="0"/>
                    <a:cs typeface="Times New Roman" panose="02020603050405020304" pitchFamily="18" charset="0"/>
                  </a:rPr>
                  <a:t>cos</a:t>
                </a:r>
                <a:r>
                  <a:rPr lang="en-CA" i="1" dirty="0" smtClean="0">
                    <a:latin typeface="Times New Roman" panose="02020603050405020304" pitchFamily="18" charset="0"/>
                    <a:cs typeface="Times New Roman" panose="02020603050405020304" pitchFamily="18" charset="0"/>
                  </a:rPr>
                  <a:t> 90° = 0</a:t>
                </a:r>
              </a:p>
              <a:p>
                <a:pPr marL="0" indent="0">
                  <a:buNone/>
                </a:pPr>
                <a:endParaRPr lang="en-CA" i="1" dirty="0" smtClean="0">
                  <a:latin typeface="Times New Roman" panose="02020603050405020304" pitchFamily="18" charset="0"/>
                  <a:cs typeface="Times New Roman" panose="02020603050405020304" pitchFamily="18" charset="0"/>
                </a:endParaRPr>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i="1">
                          <a:latin typeface="Cambria Math" panose="02040503050406030204" pitchFamily="18" charset="0"/>
                        </a:rPr>
                        <m:t>=</m:t>
                      </m:r>
                      <m:r>
                        <a:rPr lang="en-CA" i="1">
                          <a:latin typeface="Cambria Math" panose="02040503050406030204" pitchFamily="18" charset="0"/>
                        </a:rPr>
                        <m:t>𝐹𝑠</m:t>
                      </m:r>
                      <m:func>
                        <m:funcPr>
                          <m:ctrlPr>
                            <a:rPr lang="en-CA" i="1">
                              <a:latin typeface="Cambria Math"/>
                            </a:rPr>
                          </m:ctrlPr>
                        </m:funcPr>
                        <m:fName>
                          <m:r>
                            <m:rPr>
                              <m:sty m:val="p"/>
                            </m:rPr>
                            <a:rPr lang="en-CA">
                              <a:latin typeface="Cambria Math" panose="02040503050406030204" pitchFamily="18" charset="0"/>
                            </a:rPr>
                            <m:t>cos</m:t>
                          </m:r>
                        </m:fName>
                        <m:e>
                          <m:r>
                            <a:rPr lang="en-CA" i="1">
                              <a:latin typeface="Cambria Math" panose="02040503050406030204" pitchFamily="18" charset="0"/>
                              <a:ea typeface="Cambria Math" panose="02040503050406030204" pitchFamily="18" charset="0"/>
                            </a:rPr>
                            <m:t>𝜃</m:t>
                          </m:r>
                        </m:e>
                      </m:func>
                    </m:oMath>
                  </m:oMathPara>
                </a14:m>
                <a:endParaRPr lang="en-CA" dirty="0"/>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i="1">
                          <a:latin typeface="Cambria Math" panose="02040503050406030204" pitchFamily="18" charset="0"/>
                        </a:rPr>
                        <m:t>=</m:t>
                      </m:r>
                      <m:d>
                        <m:dPr>
                          <m:ctrlPr>
                            <a:rPr lang="en-CA" i="1">
                              <a:latin typeface="Cambria Math"/>
                            </a:rPr>
                          </m:ctrlPr>
                        </m:dPr>
                        <m:e>
                          <m:r>
                            <a:rPr lang="en-CA" b="0" i="1" smtClean="0">
                              <a:latin typeface="Cambria Math" panose="02040503050406030204" pitchFamily="18" charset="0"/>
                            </a:rPr>
                            <m:t>95</m:t>
                          </m:r>
                        </m:e>
                      </m:d>
                      <m:d>
                        <m:dPr>
                          <m:ctrlPr>
                            <a:rPr lang="en-CA" i="1" smtClean="0">
                              <a:latin typeface="Cambria Math"/>
                            </a:rPr>
                          </m:ctrlPr>
                        </m:dPr>
                        <m:e>
                          <m:r>
                            <a:rPr lang="en-CA" b="0" i="1" smtClean="0">
                              <a:latin typeface="Cambria Math" panose="02040503050406030204" pitchFamily="18" charset="0"/>
                            </a:rPr>
                            <m:t>9.8</m:t>
                          </m:r>
                        </m:e>
                      </m:d>
                      <m:d>
                        <m:dPr>
                          <m:ctrlPr>
                            <a:rPr lang="en-CA" i="1">
                              <a:latin typeface="Cambria Math"/>
                            </a:rPr>
                          </m:ctrlPr>
                        </m:dPr>
                        <m:e>
                          <m:r>
                            <a:rPr lang="en-CA" b="0" i="1" smtClean="0">
                              <a:latin typeface="Cambria Math" panose="02040503050406030204" pitchFamily="18" charset="0"/>
                            </a:rPr>
                            <m:t>120</m:t>
                          </m:r>
                        </m:e>
                      </m:d>
                      <m:func>
                        <m:funcPr>
                          <m:ctrlPr>
                            <a:rPr lang="en-CA" i="1">
                              <a:latin typeface="Cambria Math"/>
                            </a:rPr>
                          </m:ctrlPr>
                        </m:funcPr>
                        <m:fName>
                          <m:r>
                            <m:rPr>
                              <m:sty m:val="p"/>
                            </m:rPr>
                            <a:rPr lang="en-CA">
                              <a:latin typeface="Cambria Math" panose="02040503050406030204" pitchFamily="18" charset="0"/>
                            </a:rPr>
                            <m:t>cos</m:t>
                          </m:r>
                        </m:fName>
                        <m:e>
                          <m:r>
                            <a:rPr lang="en-CA" b="0" i="1" smtClean="0">
                              <a:latin typeface="Cambria Math" panose="02040503050406030204" pitchFamily="18" charset="0"/>
                              <a:ea typeface="Cambria Math" panose="02040503050406030204" pitchFamily="18" charset="0"/>
                            </a:rPr>
                            <m:t>90</m:t>
                          </m:r>
                        </m:e>
                      </m:func>
                    </m:oMath>
                  </m:oMathPara>
                </a14:m>
                <a:endParaRPr lang="en-CA" dirty="0"/>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i="1">
                          <a:latin typeface="Cambria Math" panose="02040503050406030204" pitchFamily="18" charset="0"/>
                        </a:rPr>
                        <m:t>=</m:t>
                      </m:r>
                      <m:d>
                        <m:dPr>
                          <m:ctrlPr>
                            <a:rPr lang="en-CA" i="1">
                              <a:latin typeface="Cambria Math"/>
                            </a:rPr>
                          </m:ctrlPr>
                        </m:dPr>
                        <m:e>
                          <m:r>
                            <a:rPr lang="en-CA" i="1">
                              <a:latin typeface="Cambria Math" panose="02040503050406030204" pitchFamily="18" charset="0"/>
                            </a:rPr>
                            <m:t>95</m:t>
                          </m:r>
                        </m:e>
                      </m:d>
                      <m:d>
                        <m:dPr>
                          <m:ctrlPr>
                            <a:rPr lang="en-CA" i="1">
                              <a:latin typeface="Cambria Math"/>
                            </a:rPr>
                          </m:ctrlPr>
                        </m:dPr>
                        <m:e>
                          <m:r>
                            <a:rPr lang="en-CA" i="1">
                              <a:latin typeface="Cambria Math" panose="02040503050406030204" pitchFamily="18" charset="0"/>
                            </a:rPr>
                            <m:t>9.8</m:t>
                          </m:r>
                        </m:e>
                      </m:d>
                      <m:d>
                        <m:dPr>
                          <m:ctrlPr>
                            <a:rPr lang="en-CA" i="1">
                              <a:latin typeface="Cambria Math"/>
                            </a:rPr>
                          </m:ctrlPr>
                        </m:dPr>
                        <m:e>
                          <m:r>
                            <a:rPr lang="en-CA" i="1">
                              <a:latin typeface="Cambria Math" panose="02040503050406030204" pitchFamily="18" charset="0"/>
                            </a:rPr>
                            <m:t>120</m:t>
                          </m:r>
                        </m:e>
                      </m:d>
                      <m:r>
                        <a:rPr lang="en-CA" b="0" i="1" smtClean="0">
                          <a:latin typeface="Cambria Math" panose="02040503050406030204" pitchFamily="18" charset="0"/>
                        </a:rPr>
                        <m:t>0</m:t>
                      </m:r>
                    </m:oMath>
                  </m:oMathPara>
                </a14:m>
                <a:endParaRPr lang="en-CA" dirty="0"/>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a:latin typeface="Cambria Math" panose="02040503050406030204" pitchFamily="18" charset="0"/>
                        </a:rPr>
                        <m:t>=</m:t>
                      </m:r>
                      <m:r>
                        <a:rPr lang="en-CA" b="0" i="1" smtClean="0">
                          <a:latin typeface="Cambria Math" panose="02040503050406030204" pitchFamily="18" charset="0"/>
                        </a:rPr>
                        <m:t>0</m:t>
                      </m:r>
                      <m:r>
                        <a:rPr lang="en-CA" i="1">
                          <a:latin typeface="Cambria Math" panose="02040503050406030204" pitchFamily="18" charset="0"/>
                        </a:rPr>
                        <m:t>𝐽</m:t>
                      </m:r>
                    </m:oMath>
                  </m:oMathPara>
                </a14:m>
                <a:endParaRPr lang="en-CA" dirty="0" smtClean="0"/>
              </a:p>
              <a:p>
                <a:pPr marL="0" indent="0">
                  <a:buNone/>
                </a:pPr>
                <a:endParaRPr lang="en-CA" dirty="0"/>
              </a:p>
              <a:p>
                <a:pPr marL="0" indent="0">
                  <a:buNone/>
                </a:pPr>
                <a:r>
                  <a:rPr lang="en-CA" dirty="0" smtClean="0"/>
                  <a:t>That’s right, the man does NO work on the refrigerator!!!! (Lazy $#@+!)</a:t>
                </a:r>
              </a:p>
              <a:p>
                <a:pPr marL="0" indent="0">
                  <a:buNone/>
                </a:pPr>
                <a:r>
                  <a:rPr lang="en-CA" dirty="0" smtClean="0"/>
                  <a:t>In fact, whenever the applied force and the displacement are perpendicular, no work is done by that force!!!!</a:t>
                </a:r>
                <a:endParaRPr lang="en-CA" dirty="0"/>
              </a:p>
              <a:p>
                <a:pPr marL="0" indent="0">
                  <a:buNone/>
                </a:pPr>
                <a:endParaRPr lang="en-CA" i="1" dirty="0">
                  <a:latin typeface="Times New Roman" panose="02020603050405020304" pitchFamily="18"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472249" y="1587454"/>
                <a:ext cx="5016843" cy="4660945"/>
              </a:xfrm>
              <a:blipFill rotWithShape="0">
                <a:blip r:embed="rId2"/>
                <a:stretch>
                  <a:fillRect l="-1215" t="-1961" r="-729"/>
                </a:stretch>
              </a:blipFill>
            </p:spPr>
            <p:txBody>
              <a:bodyPr/>
              <a:lstStyle/>
              <a:p>
                <a:r>
                  <a:rPr lang="en-CA">
                    <a:noFill/>
                  </a:rPr>
                  <a:t> </a:t>
                </a:r>
              </a:p>
            </p:txBody>
          </p:sp>
        </mc:Fallback>
      </mc:AlternateContent>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0061" y="1587454"/>
            <a:ext cx="2020824" cy="1987296"/>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5538" y="1587454"/>
            <a:ext cx="2804531" cy="4948840"/>
          </a:xfrm>
          <a:prstGeom prst="rect">
            <a:avLst/>
          </a:prstGeom>
        </p:spPr>
      </p:pic>
    </p:spTree>
    <p:extLst>
      <p:ext uri="{BB962C8B-B14F-4D97-AF65-F5344CB8AC3E}">
        <p14:creationId xmlns:p14="http://schemas.microsoft.com/office/powerpoint/2010/main" val="8473454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Wait a minute….</a:t>
            </a:r>
            <a:endParaRPr lang="en-CA" dirty="0"/>
          </a:p>
        </p:txBody>
      </p:sp>
      <p:sp>
        <p:nvSpPr>
          <p:cNvPr id="3" name="Content Placeholder 2"/>
          <p:cNvSpPr>
            <a:spLocks noGrp="1"/>
          </p:cNvSpPr>
          <p:nvPr>
            <p:ph idx="1"/>
          </p:nvPr>
        </p:nvSpPr>
        <p:spPr>
          <a:xfrm>
            <a:off x="1103312" y="2052918"/>
            <a:ext cx="5581693" cy="4195481"/>
          </a:xfrm>
        </p:spPr>
        <p:txBody>
          <a:bodyPr>
            <a:normAutofit fontScale="92500" lnSpcReduction="10000"/>
          </a:bodyPr>
          <a:lstStyle/>
          <a:p>
            <a:r>
              <a:rPr lang="en-CA" dirty="0" smtClean="0"/>
              <a:t>Hang on a second Mr. </a:t>
            </a:r>
            <a:r>
              <a:rPr lang="en-CA" dirty="0" err="1" smtClean="0"/>
              <a:t>Blay</a:t>
            </a:r>
            <a:r>
              <a:rPr lang="en-CA" dirty="0" smtClean="0"/>
              <a:t>, what do you mean he does no work?  I bet you that guy is pretty tired after moving that fridge. </a:t>
            </a:r>
          </a:p>
          <a:p>
            <a:pPr lvl="1"/>
            <a:r>
              <a:rPr lang="en-CA" dirty="0" smtClean="0"/>
              <a:t>Ok, his muscles must contract (or something, I’m not a doctor or a biologist you know!) in order to provide the upwards force.  For them to do this, they require oxygen and all sorts of other things, in essence they do energy… But those muscles are working against themselves, and are not ultimately doing work on the refrigerator.  Again, when the force applied and the displacement of an object are perpendicular, NO WORK IS DONE ON THE OBJECT.  This might make more sense when we look at energy again…</a:t>
            </a:r>
          </a:p>
        </p:txBody>
      </p:sp>
      <p:pic>
        <p:nvPicPr>
          <p:cNvPr id="4" name="Picture 2" descr="http://i.ytimg.com/vi/c_JSbVVditw/hqdefaul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3511" y="2052918"/>
            <a:ext cx="4572000" cy="342900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891849" y="5463371"/>
            <a:ext cx="4139513" cy="215444"/>
          </a:xfrm>
          <a:prstGeom prst="rect">
            <a:avLst/>
          </a:prstGeom>
          <a:noFill/>
        </p:spPr>
        <p:txBody>
          <a:bodyPr wrap="square" rtlCol="0">
            <a:spAutoFit/>
          </a:bodyPr>
          <a:lstStyle/>
          <a:p>
            <a:r>
              <a:rPr lang="en-CA" sz="800" dirty="0"/>
              <a:t>http://i.ytimg.com/vi/c_JSbVVditw/hqdefault.jpg</a:t>
            </a:r>
          </a:p>
        </p:txBody>
      </p:sp>
    </p:spTree>
    <p:extLst>
      <p:ext uri="{BB962C8B-B14F-4D97-AF65-F5344CB8AC3E}">
        <p14:creationId xmlns:p14="http://schemas.microsoft.com/office/powerpoint/2010/main" val="39235378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Problem #4</a:t>
            </a:r>
            <a:endParaRPr lang="en-CA" dirty="0"/>
          </a:p>
        </p:txBody>
      </p:sp>
      <p:sp>
        <p:nvSpPr>
          <p:cNvPr id="3" name="Content Placeholder 2"/>
          <p:cNvSpPr>
            <a:spLocks noGrp="1"/>
          </p:cNvSpPr>
          <p:nvPr>
            <p:ph idx="1"/>
          </p:nvPr>
        </p:nvSpPr>
        <p:spPr>
          <a:xfrm>
            <a:off x="1103312" y="2052918"/>
            <a:ext cx="4556083" cy="4195481"/>
          </a:xfrm>
        </p:spPr>
        <p:txBody>
          <a:bodyPr/>
          <a:lstStyle/>
          <a:p>
            <a:r>
              <a:rPr lang="en-CA" dirty="0" smtClean="0"/>
              <a:t>An athlete pulls a weighted sled across the horizontal ground for 75 m (again at a constant speed of 0.75 m/s).  To pull the sled, he pulls on a cord that makes a 50</a:t>
            </a:r>
            <a:r>
              <a:rPr lang="el-GR" dirty="0" smtClean="0"/>
              <a:t>°</a:t>
            </a:r>
            <a:r>
              <a:rPr lang="en-CA" dirty="0" smtClean="0"/>
              <a:t> angle with the ground.  If athlete applies a force of 190 N, how much work does he do?</a:t>
            </a:r>
            <a:endParaRPr lang="en-CA" dirty="0"/>
          </a:p>
        </p:txBody>
      </p:sp>
      <p:pic>
        <p:nvPicPr>
          <p:cNvPr id="1026" name="Picture 2" descr="http://2.bp.blogspot.com/-pi78Pv9DDJY/UelT1ie8ihI/AAAAAAAAASg/UUtlKf-I6CU/s1600/Fitness+Sl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2039" y="1276939"/>
            <a:ext cx="5715000" cy="485775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852039" y="6157927"/>
            <a:ext cx="5715000" cy="215444"/>
          </a:xfrm>
          <a:prstGeom prst="rect">
            <a:avLst/>
          </a:prstGeom>
          <a:noFill/>
        </p:spPr>
        <p:txBody>
          <a:bodyPr wrap="square" rtlCol="0">
            <a:spAutoFit/>
          </a:bodyPr>
          <a:lstStyle/>
          <a:p>
            <a:r>
              <a:rPr lang="en-CA" sz="800" dirty="0"/>
              <a:t>http://2.bp.blogspot.com/-pi78Pv9DDJY/UelT1ie8ihI/AAAAAAAAASg/UUtlKf-I6CU/s1600/Fitness+Sled.jpg</a:t>
            </a:r>
          </a:p>
        </p:txBody>
      </p:sp>
    </p:spTree>
    <p:extLst>
      <p:ext uri="{BB962C8B-B14F-4D97-AF65-F5344CB8AC3E}">
        <p14:creationId xmlns:p14="http://schemas.microsoft.com/office/powerpoint/2010/main" val="32177977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Solution</a:t>
            </a:r>
            <a:endParaRPr lang="en-CA" dirty="0"/>
          </a:p>
        </p:txBody>
      </p:sp>
      <mc:AlternateContent xmlns:mc="http://schemas.openxmlformats.org/markup-compatibility/2006" xmlns:a14="http://schemas.microsoft.com/office/drawing/2010/main">
        <mc:Choice Requires="a14">
          <p:sp>
            <p:nvSpPr>
              <p:cNvPr id="5" name="Content Placeholder 4"/>
              <p:cNvSpPr>
                <a:spLocks noGrp="1"/>
              </p:cNvSpPr>
              <p:nvPr>
                <p:ph idx="1"/>
              </p:nvPr>
            </p:nvSpPr>
            <p:spPr/>
            <p:txBody>
              <a:bodyPr/>
              <a:lstStyle/>
              <a:p>
                <a:r>
                  <a:rPr lang="en-CA" dirty="0" smtClean="0"/>
                  <a:t>FBD….</a:t>
                </a:r>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i="1">
                          <a:latin typeface="Cambria Math" panose="02040503050406030204" pitchFamily="18" charset="0"/>
                        </a:rPr>
                        <m:t>=</m:t>
                      </m:r>
                      <m:r>
                        <a:rPr lang="en-CA" i="1">
                          <a:latin typeface="Cambria Math" panose="02040503050406030204" pitchFamily="18" charset="0"/>
                        </a:rPr>
                        <m:t>𝐹𝑠</m:t>
                      </m:r>
                      <m:func>
                        <m:funcPr>
                          <m:ctrlPr>
                            <a:rPr lang="en-CA" i="1">
                              <a:latin typeface="Cambria Math"/>
                            </a:rPr>
                          </m:ctrlPr>
                        </m:funcPr>
                        <m:fName>
                          <m:r>
                            <m:rPr>
                              <m:sty m:val="p"/>
                            </m:rPr>
                            <a:rPr lang="en-CA">
                              <a:latin typeface="Cambria Math" panose="02040503050406030204" pitchFamily="18" charset="0"/>
                            </a:rPr>
                            <m:t>cos</m:t>
                          </m:r>
                        </m:fName>
                        <m:e>
                          <m:r>
                            <a:rPr lang="en-CA" i="1">
                              <a:latin typeface="Cambria Math" panose="02040503050406030204" pitchFamily="18" charset="0"/>
                              <a:ea typeface="Cambria Math" panose="02040503050406030204" pitchFamily="18" charset="0"/>
                            </a:rPr>
                            <m:t>𝜃</m:t>
                          </m:r>
                        </m:e>
                      </m:func>
                    </m:oMath>
                  </m:oMathPara>
                </a14:m>
                <a:endParaRPr lang="en-CA" dirty="0"/>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i="1">
                          <a:latin typeface="Cambria Math" panose="02040503050406030204" pitchFamily="18" charset="0"/>
                        </a:rPr>
                        <m:t>=</m:t>
                      </m:r>
                      <m:d>
                        <m:dPr>
                          <m:ctrlPr>
                            <a:rPr lang="en-CA" i="1">
                              <a:latin typeface="Cambria Math"/>
                            </a:rPr>
                          </m:ctrlPr>
                        </m:dPr>
                        <m:e>
                          <m:r>
                            <a:rPr lang="en-CA" b="0" i="1" smtClean="0">
                              <a:latin typeface="Cambria Math" panose="02040503050406030204" pitchFamily="18" charset="0"/>
                            </a:rPr>
                            <m:t>190</m:t>
                          </m:r>
                        </m:e>
                      </m:d>
                      <m:d>
                        <m:dPr>
                          <m:ctrlPr>
                            <a:rPr lang="en-CA" i="1">
                              <a:latin typeface="Cambria Math"/>
                            </a:rPr>
                          </m:ctrlPr>
                        </m:dPr>
                        <m:e>
                          <m:r>
                            <a:rPr lang="en-CA" b="0" i="1" smtClean="0">
                              <a:latin typeface="Cambria Math" panose="02040503050406030204" pitchFamily="18" charset="0"/>
                            </a:rPr>
                            <m:t>75</m:t>
                          </m:r>
                        </m:e>
                      </m:d>
                      <m:func>
                        <m:funcPr>
                          <m:ctrlPr>
                            <a:rPr lang="en-CA" i="1">
                              <a:latin typeface="Cambria Math"/>
                            </a:rPr>
                          </m:ctrlPr>
                        </m:funcPr>
                        <m:fName>
                          <m:r>
                            <m:rPr>
                              <m:sty m:val="p"/>
                            </m:rPr>
                            <a:rPr lang="en-CA">
                              <a:latin typeface="Cambria Math" panose="02040503050406030204" pitchFamily="18" charset="0"/>
                            </a:rPr>
                            <m:t>cos</m:t>
                          </m:r>
                        </m:fName>
                        <m:e>
                          <m:r>
                            <a:rPr lang="en-CA" b="0" i="1" smtClean="0">
                              <a:latin typeface="Cambria Math" panose="02040503050406030204" pitchFamily="18" charset="0"/>
                              <a:ea typeface="Cambria Math" panose="02040503050406030204" pitchFamily="18" charset="0"/>
                            </a:rPr>
                            <m:t>50</m:t>
                          </m:r>
                        </m:e>
                      </m:func>
                    </m:oMath>
                  </m:oMathPara>
                </a14:m>
                <a:endParaRPr lang="en-CA" dirty="0"/>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i="1">
                          <a:latin typeface="Cambria Math" panose="02040503050406030204" pitchFamily="18" charset="0"/>
                        </a:rPr>
                        <m:t>=9159.723</m:t>
                      </m:r>
                      <m:r>
                        <a:rPr lang="en-CA" b="0" i="1" smtClean="0">
                          <a:latin typeface="Cambria Math" panose="02040503050406030204" pitchFamily="18" charset="0"/>
                        </a:rPr>
                        <m:t>𝐽</m:t>
                      </m:r>
                    </m:oMath>
                  </m:oMathPara>
                </a14:m>
                <a:endParaRPr lang="en-CA" i="1" dirty="0" smtClean="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a:latin typeface="Cambria Math" panose="02040503050406030204" pitchFamily="18" charset="0"/>
                        </a:rPr>
                        <m:t>=</m:t>
                      </m:r>
                      <m:r>
                        <a:rPr lang="en-CA" b="0" i="1" smtClean="0">
                          <a:latin typeface="Cambria Math" panose="02040503050406030204" pitchFamily="18" charset="0"/>
                        </a:rPr>
                        <m:t>9200</m:t>
                      </m:r>
                      <m:r>
                        <a:rPr lang="en-CA" i="1">
                          <a:latin typeface="Cambria Math" panose="02040503050406030204" pitchFamily="18" charset="0"/>
                        </a:rPr>
                        <m:t>𝐽</m:t>
                      </m:r>
                      <m:r>
                        <a:rPr lang="en-CA" b="0" i="1" smtClean="0">
                          <a:latin typeface="Cambria Math" panose="02040503050406030204" pitchFamily="18" charset="0"/>
                        </a:rPr>
                        <m:t> </m:t>
                      </m:r>
                      <m:r>
                        <a:rPr lang="en-CA" b="0" i="1" smtClean="0">
                          <a:latin typeface="Cambria Math" panose="02040503050406030204" pitchFamily="18" charset="0"/>
                        </a:rPr>
                        <m:t>𝑜𝑟</m:t>
                      </m:r>
                      <m:r>
                        <a:rPr lang="en-CA" b="0" i="1" smtClean="0">
                          <a:latin typeface="Cambria Math" panose="02040503050406030204" pitchFamily="18" charset="0"/>
                        </a:rPr>
                        <m:t> 9.2 </m:t>
                      </m:r>
                      <m:r>
                        <a:rPr lang="en-CA" b="0" i="1" smtClean="0">
                          <a:latin typeface="Cambria Math" panose="02040503050406030204" pitchFamily="18" charset="0"/>
                        </a:rPr>
                        <m:t>𝐾𝐽</m:t>
                      </m:r>
                    </m:oMath>
                  </m:oMathPara>
                </a14:m>
                <a:endParaRPr lang="en-CA" dirty="0"/>
              </a:p>
              <a:p>
                <a:endParaRPr lang="en-CA" dirty="0" smtClean="0"/>
              </a:p>
              <a:p>
                <a:endParaRPr lang="en-CA" dirty="0"/>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blipFill rotWithShape="0">
                <a:blip r:embed="rId2"/>
                <a:stretch>
                  <a:fillRect l="-341" t="-872"/>
                </a:stretch>
              </a:blipFill>
            </p:spPr>
            <p:txBody>
              <a:bodyPr/>
              <a:lstStyle/>
              <a:p>
                <a:r>
                  <a:rPr lang="en-CA">
                    <a:noFill/>
                  </a:rPr>
                  <a:t> </a:t>
                </a:r>
              </a:p>
            </p:txBody>
          </p:sp>
        </mc:Fallback>
      </mc:AlternateContent>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79971" y="1532313"/>
            <a:ext cx="3222013" cy="4076632"/>
          </a:xfrm>
          <a:prstGeom prst="rect">
            <a:avLst/>
          </a:prstGeom>
        </p:spPr>
      </p:pic>
    </p:spTree>
    <p:extLst>
      <p:ext uri="{BB962C8B-B14F-4D97-AF65-F5344CB8AC3E}">
        <p14:creationId xmlns:p14="http://schemas.microsoft.com/office/powerpoint/2010/main" val="34756373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WARNING !!!!</a:t>
            </a:r>
            <a:endParaRPr lang="en-C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03312" y="2052919"/>
                <a:ext cx="8946541" cy="3569406"/>
              </a:xfrm>
            </p:spPr>
            <p:txBody>
              <a:bodyPr/>
              <a:lstStyle/>
              <a:p>
                <a:r>
                  <a:rPr lang="en-CA" dirty="0" smtClean="0"/>
                  <a:t>The equation</a:t>
                </a:r>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i="1">
                          <a:latin typeface="Cambria Math" panose="02040503050406030204" pitchFamily="18" charset="0"/>
                        </a:rPr>
                        <m:t>=</m:t>
                      </m:r>
                      <m:r>
                        <a:rPr lang="en-CA" i="1">
                          <a:latin typeface="Cambria Math" panose="02040503050406030204" pitchFamily="18" charset="0"/>
                        </a:rPr>
                        <m:t>𝐹𝑠</m:t>
                      </m:r>
                      <m:func>
                        <m:funcPr>
                          <m:ctrlPr>
                            <a:rPr lang="en-CA" i="1">
                              <a:latin typeface="Cambria Math"/>
                            </a:rPr>
                          </m:ctrlPr>
                        </m:funcPr>
                        <m:fName>
                          <m:r>
                            <m:rPr>
                              <m:sty m:val="p"/>
                            </m:rPr>
                            <a:rPr lang="en-CA">
                              <a:latin typeface="Cambria Math" panose="02040503050406030204" pitchFamily="18" charset="0"/>
                            </a:rPr>
                            <m:t>cos</m:t>
                          </m:r>
                        </m:fName>
                        <m:e>
                          <m:r>
                            <a:rPr lang="en-CA" i="1">
                              <a:latin typeface="Cambria Math" panose="02040503050406030204" pitchFamily="18" charset="0"/>
                              <a:ea typeface="Cambria Math" panose="02040503050406030204" pitchFamily="18" charset="0"/>
                            </a:rPr>
                            <m:t>𝜃</m:t>
                          </m:r>
                        </m:e>
                      </m:func>
                    </m:oMath>
                  </m:oMathPara>
                </a14:m>
                <a:endParaRPr lang="en-CA" dirty="0"/>
              </a:p>
              <a:p>
                <a:r>
                  <a:rPr lang="en-CA" dirty="0" smtClean="0"/>
                  <a:t>Assumes either that </a:t>
                </a:r>
              </a:p>
              <a:p>
                <a:pPr lvl="1"/>
                <a:r>
                  <a:rPr lang="en-CA" i="1" dirty="0" smtClean="0">
                    <a:latin typeface="Times New Roman" panose="02020603050405020304" pitchFamily="18" charset="0"/>
                    <a:cs typeface="Times New Roman" panose="02020603050405020304" pitchFamily="18" charset="0"/>
                  </a:rPr>
                  <a:t>F</a:t>
                </a:r>
                <a:r>
                  <a:rPr lang="en-CA" dirty="0" smtClean="0"/>
                  <a:t> is constant throughout the entire displacement </a:t>
                </a:r>
              </a:p>
              <a:p>
                <a:pPr lvl="1"/>
                <a:r>
                  <a:rPr lang="en-CA" i="1" dirty="0" smtClean="0">
                    <a:latin typeface="Times New Roman" panose="02020603050405020304" pitchFamily="18" charset="0"/>
                    <a:cs typeface="Times New Roman" panose="02020603050405020304" pitchFamily="18" charset="0"/>
                  </a:rPr>
                  <a:t>F</a:t>
                </a:r>
                <a:r>
                  <a:rPr lang="en-CA" dirty="0" smtClean="0"/>
                  <a:t> represents the average Applied force over the entire displacement. </a:t>
                </a:r>
              </a:p>
              <a:p>
                <a:r>
                  <a:rPr lang="en-CA" dirty="0" smtClean="0"/>
                  <a:t>When </a:t>
                </a:r>
                <a:r>
                  <a:rPr lang="en-CA" i="1" dirty="0">
                    <a:latin typeface="Times New Roman" panose="02020603050405020304" pitchFamily="18" charset="0"/>
                    <a:cs typeface="Times New Roman" panose="02020603050405020304" pitchFamily="18" charset="0"/>
                  </a:rPr>
                  <a:t>F</a:t>
                </a:r>
                <a:r>
                  <a:rPr lang="en-CA" dirty="0" smtClean="0"/>
                  <a:t> changes with </a:t>
                </a:r>
                <a:r>
                  <a:rPr lang="en-CA" i="1" dirty="0" smtClean="0">
                    <a:latin typeface="Times New Roman" panose="02020603050405020304" pitchFamily="18" charset="0"/>
                    <a:cs typeface="Times New Roman" panose="02020603050405020304" pitchFamily="18" charset="0"/>
                  </a:rPr>
                  <a:t>s</a:t>
                </a:r>
                <a:r>
                  <a:rPr lang="en-CA" dirty="0" smtClean="0"/>
                  <a:t>, to figure out work we have to use a graph of </a:t>
                </a:r>
                <a:r>
                  <a:rPr lang="en-CA" i="1" dirty="0" smtClean="0">
                    <a:latin typeface="Times New Roman" panose="02020603050405020304" pitchFamily="18" charset="0"/>
                    <a:cs typeface="Times New Roman" panose="02020603050405020304" pitchFamily="18" charset="0"/>
                  </a:rPr>
                  <a:t>F</a:t>
                </a:r>
                <a:r>
                  <a:rPr lang="en-CA" dirty="0" smtClean="0"/>
                  <a:t> vs </a:t>
                </a:r>
                <a:r>
                  <a:rPr lang="en-CA" i="1" dirty="0" smtClean="0">
                    <a:latin typeface="Times New Roman" panose="02020603050405020304" pitchFamily="18" charset="0"/>
                    <a:cs typeface="Times New Roman" panose="02020603050405020304" pitchFamily="18" charset="0"/>
                  </a:rPr>
                  <a:t>s</a:t>
                </a:r>
                <a:endParaRPr lang="en-CA" i="1" dirty="0">
                  <a:latin typeface="Times New Roman" panose="02020603050405020304" pitchFamily="18"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03312" y="2052919"/>
                <a:ext cx="8946541" cy="3569406"/>
              </a:xfrm>
              <a:blipFill rotWithShape="0">
                <a:blip r:embed="rId2"/>
                <a:stretch>
                  <a:fillRect l="-341" t="-1026"/>
                </a:stretch>
              </a:blipFill>
            </p:spPr>
            <p:txBody>
              <a:bodyPr/>
              <a:lstStyle/>
              <a:p>
                <a:r>
                  <a:rPr lang="en-CA">
                    <a:noFill/>
                  </a:rPr>
                  <a:t> </a:t>
                </a:r>
              </a:p>
            </p:txBody>
          </p:sp>
        </mc:Fallback>
      </mc:AlternateContent>
      <p:sp>
        <p:nvSpPr>
          <p:cNvPr id="4" name="Rectangle 3"/>
          <p:cNvSpPr/>
          <p:nvPr/>
        </p:nvSpPr>
        <p:spPr>
          <a:xfrm rot="2504123">
            <a:off x="7463481" y="1853249"/>
            <a:ext cx="3150973" cy="7078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extBox 4"/>
          <p:cNvSpPr txBox="1"/>
          <p:nvPr/>
        </p:nvSpPr>
        <p:spPr>
          <a:xfrm rot="2504123">
            <a:off x="7451124" y="1853248"/>
            <a:ext cx="3385752" cy="707886"/>
          </a:xfrm>
          <a:prstGeom prst="rect">
            <a:avLst/>
          </a:prstGeom>
          <a:noFill/>
        </p:spPr>
        <p:txBody>
          <a:bodyPr wrap="square" rtlCol="0">
            <a:spAutoFit/>
          </a:bodyPr>
          <a:lstStyle/>
          <a:p>
            <a:r>
              <a:rPr lang="en-CA" sz="4000" dirty="0" smtClean="0">
                <a:solidFill>
                  <a:srgbClr val="FFFF00"/>
                </a:solidFill>
              </a:rPr>
              <a:t>WARNING!!!</a:t>
            </a:r>
            <a:endParaRPr lang="en-CA" sz="4000" dirty="0">
              <a:solidFill>
                <a:srgbClr val="FFFF00"/>
              </a:solidFill>
            </a:endParaRPr>
          </a:p>
        </p:txBody>
      </p:sp>
    </p:spTree>
    <p:extLst>
      <p:ext uri="{BB962C8B-B14F-4D97-AF65-F5344CB8AC3E}">
        <p14:creationId xmlns:p14="http://schemas.microsoft.com/office/powerpoint/2010/main" val="2851207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Work from a Force that varies over displacement…</a:t>
            </a:r>
            <a:endParaRPr lang="en-C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03312" y="2052918"/>
                <a:ext cx="5594050" cy="4195481"/>
              </a:xfrm>
            </p:spPr>
            <p:txBody>
              <a:bodyPr>
                <a:normAutofit lnSpcReduction="10000"/>
              </a:bodyPr>
              <a:lstStyle/>
              <a:p>
                <a:r>
                  <a:rPr lang="en-CA" dirty="0" smtClean="0"/>
                  <a:t>Work then becomes the </a:t>
                </a:r>
                <a:r>
                  <a:rPr lang="en-CA" b="1" i="1" dirty="0" smtClean="0"/>
                  <a:t>area </a:t>
                </a:r>
                <a:r>
                  <a:rPr lang="en-CA" dirty="0" smtClean="0"/>
                  <a:t>between the line and the </a:t>
                </a:r>
                <a:r>
                  <a:rPr lang="en-CA" i="1" dirty="0" smtClean="0">
                    <a:latin typeface="Times New Roman" panose="02020603050405020304" pitchFamily="18" charset="0"/>
                    <a:cs typeface="Times New Roman" panose="02020603050405020304" pitchFamily="18" charset="0"/>
                  </a:rPr>
                  <a:t>x</a:t>
                </a:r>
                <a:r>
                  <a:rPr lang="en-CA" dirty="0" smtClean="0"/>
                  <a:t> axis on an </a:t>
                </a:r>
                <a:r>
                  <a:rPr lang="en-CA" i="1" dirty="0">
                    <a:latin typeface="Times New Roman" panose="02020603050405020304" pitchFamily="18" charset="0"/>
                    <a:cs typeface="Times New Roman" panose="02020603050405020304" pitchFamily="18" charset="0"/>
                  </a:rPr>
                  <a:t>F</a:t>
                </a:r>
                <a:r>
                  <a:rPr lang="en-CA" dirty="0"/>
                  <a:t> vs </a:t>
                </a:r>
                <a:r>
                  <a:rPr lang="en-CA" i="1" dirty="0" smtClean="0">
                    <a:latin typeface="Times New Roman" panose="02020603050405020304" pitchFamily="18" charset="0"/>
                    <a:cs typeface="Times New Roman" panose="02020603050405020304" pitchFamily="18" charset="0"/>
                  </a:rPr>
                  <a:t>s </a:t>
                </a:r>
                <a:r>
                  <a:rPr lang="en-CA" dirty="0" smtClean="0">
                    <a:latin typeface="+mn-lt"/>
                    <a:cs typeface="Times New Roman" panose="02020603050405020304" pitchFamily="18" charset="0"/>
                  </a:rPr>
                  <a:t>graph.</a:t>
                </a:r>
              </a:p>
              <a:p>
                <a:endParaRPr lang="en-CA" dirty="0">
                  <a:latin typeface="+mn-lt"/>
                  <a:cs typeface="Times New Roman" panose="02020603050405020304" pitchFamily="18" charset="0"/>
                </a:endParaRPr>
              </a:p>
              <a:p>
                <a:endParaRPr lang="en-CA" dirty="0" smtClean="0">
                  <a:latin typeface="+mn-lt"/>
                  <a:cs typeface="Times New Roman" panose="02020603050405020304" pitchFamily="18" charset="0"/>
                </a:endParaRPr>
              </a:p>
              <a:p>
                <a:endParaRPr lang="en-CA" dirty="0">
                  <a:latin typeface="+mn-lt"/>
                  <a:cs typeface="Times New Roman" panose="02020603050405020304" pitchFamily="18" charset="0"/>
                </a:endParaRPr>
              </a:p>
              <a:p>
                <a:r>
                  <a:rPr lang="en-CA" dirty="0" smtClean="0">
                    <a:latin typeface="+mn-lt"/>
                    <a:cs typeface="Times New Roman" panose="02020603050405020304" pitchFamily="18" charset="0"/>
                  </a:rPr>
                  <a:t>This is similar to getting displacement from a velocity time graph when velocity is not constant with time (remember from your kinematics unit?</a:t>
                </a:r>
              </a:p>
              <a:p>
                <a:pPr marL="0"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𝑠</m:t>
                      </m:r>
                      <m:r>
                        <a:rPr lang="en-CA" i="1">
                          <a:latin typeface="Cambria Math" panose="02040503050406030204" pitchFamily="18" charset="0"/>
                        </a:rPr>
                        <m:t>=</m:t>
                      </m:r>
                      <m:sSub>
                        <m:sSubPr>
                          <m:ctrlPr>
                            <a:rPr lang="en-CA" i="1" smtClean="0">
                              <a:latin typeface="Cambria Math"/>
                            </a:rPr>
                          </m:ctrlPr>
                        </m:sSubPr>
                        <m:e>
                          <m:r>
                            <a:rPr lang="en-CA" b="0" i="1" smtClean="0">
                              <a:latin typeface="Cambria Math" panose="02040503050406030204" pitchFamily="18" charset="0"/>
                            </a:rPr>
                            <m:t>𝑣</m:t>
                          </m:r>
                        </m:e>
                        <m:sub>
                          <m:r>
                            <a:rPr lang="en-CA" b="0" i="1" smtClean="0">
                              <a:latin typeface="Cambria Math" panose="02040503050406030204" pitchFamily="18" charset="0"/>
                            </a:rPr>
                            <m:t>𝑎𝑣𝑒</m:t>
                          </m:r>
                        </m:sub>
                      </m:sSub>
                      <m:r>
                        <a:rPr lang="en-CA" b="0" i="1" smtClean="0">
                          <a:latin typeface="Cambria Math" panose="02040503050406030204" pitchFamily="18" charset="0"/>
                        </a:rPr>
                        <m:t>𝑡</m:t>
                      </m:r>
                    </m:oMath>
                  </m:oMathPara>
                </a14:m>
                <a:endParaRPr lang="en-CA" dirty="0" smtClean="0">
                  <a:latin typeface="+mn-lt"/>
                  <a:cs typeface="Times New Roman" panose="02020603050405020304" pitchFamily="18" charset="0"/>
                </a:endParaRPr>
              </a:p>
              <a:p>
                <a:pPr marL="0" indent="0">
                  <a:buNone/>
                </a:pPr>
                <a:r>
                  <a:rPr lang="en-CA" dirty="0">
                    <a:latin typeface="+mn-lt"/>
                    <a:cs typeface="Times New Roman" panose="02020603050405020304" pitchFamily="18" charset="0"/>
                  </a:rPr>
                  <a:t>	</a:t>
                </a:r>
                <a:r>
                  <a:rPr lang="en-CA" dirty="0" smtClean="0">
                    <a:latin typeface="+mn-lt"/>
                    <a:cs typeface="Times New Roman" panose="02020603050405020304" pitchFamily="18" charset="0"/>
                  </a:rPr>
                  <a:t>to get displacement we had to use the area beneath the </a:t>
                </a:r>
                <a:r>
                  <a:rPr lang="en-CA" dirty="0" smtClean="0">
                    <a:latin typeface="Times New Roman" panose="02020603050405020304" pitchFamily="18" charset="0"/>
                    <a:cs typeface="Times New Roman" panose="02020603050405020304" pitchFamily="18" charset="0"/>
                  </a:rPr>
                  <a:t>v</a:t>
                </a:r>
                <a:r>
                  <a:rPr lang="en-CA" dirty="0" smtClean="0">
                    <a:latin typeface="+mn-lt"/>
                    <a:cs typeface="Times New Roman" panose="02020603050405020304" pitchFamily="18" charset="0"/>
                  </a:rPr>
                  <a:t> vs t graphs</a:t>
                </a:r>
              </a:p>
              <a:p>
                <a:endParaRPr lang="en-CA" dirty="0">
                  <a:latin typeface="+mn-lt"/>
                  <a:cs typeface="Times New Roman" panose="02020603050405020304" pitchFamily="18" charset="0"/>
                </a:endParaRPr>
              </a:p>
              <a:p>
                <a:endParaRPr lang="en-C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03312" y="2052918"/>
                <a:ext cx="5594050" cy="4195481"/>
              </a:xfrm>
              <a:blipFill rotWithShape="0">
                <a:blip r:embed="rId2"/>
                <a:stretch>
                  <a:fillRect l="-1198" t="-1599" r="-2070"/>
                </a:stretch>
              </a:blipFill>
            </p:spPr>
            <p:txBody>
              <a:bodyPr/>
              <a:lstStyle/>
              <a:p>
                <a:r>
                  <a:rPr lang="en-CA">
                    <a:noFill/>
                  </a:rPr>
                  <a:t> </a:t>
                </a:r>
              </a:p>
            </p:txBody>
          </p:sp>
        </mc:Fallback>
      </mc:AlternateContent>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14807" y="1853248"/>
            <a:ext cx="1952956" cy="1963512"/>
          </a:xfrm>
          <a:prstGeom prst="rect">
            <a:avLst/>
          </a:prstGeom>
        </p:spPr>
      </p:pic>
    </p:spTree>
    <p:extLst>
      <p:ext uri="{BB962C8B-B14F-4D97-AF65-F5344CB8AC3E}">
        <p14:creationId xmlns:p14="http://schemas.microsoft.com/office/powerpoint/2010/main" val="25574050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Relationships from graph.</a:t>
            </a:r>
            <a:endParaRPr lang="en-C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04459" y="2065275"/>
                <a:ext cx="5594050" cy="3000995"/>
              </a:xfrm>
            </p:spPr>
            <p:txBody>
              <a:bodyPr>
                <a:normAutofit/>
              </a:bodyPr>
              <a:lstStyle/>
              <a:p>
                <a:r>
                  <a:rPr lang="en-CA" dirty="0" smtClean="0">
                    <a:latin typeface="+mn-lt"/>
                    <a:cs typeface="Times New Roman" panose="02020603050405020304" pitchFamily="18" charset="0"/>
                  </a:rPr>
                  <a:t>This is similar to getting displacement from a velocity time graph when velocity is not constant with time (remember from your kinematics unit?</a:t>
                </a:r>
              </a:p>
              <a:p>
                <a:pPr marL="0"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𝑠</m:t>
                      </m:r>
                      <m:r>
                        <a:rPr lang="en-CA" i="1">
                          <a:latin typeface="Cambria Math" panose="02040503050406030204" pitchFamily="18" charset="0"/>
                        </a:rPr>
                        <m:t>=</m:t>
                      </m:r>
                      <m:sSub>
                        <m:sSubPr>
                          <m:ctrlPr>
                            <a:rPr lang="en-CA" i="1" smtClean="0">
                              <a:latin typeface="Cambria Math"/>
                            </a:rPr>
                          </m:ctrlPr>
                        </m:sSubPr>
                        <m:e>
                          <m:r>
                            <a:rPr lang="en-CA" b="0" i="1" smtClean="0">
                              <a:latin typeface="Cambria Math" panose="02040503050406030204" pitchFamily="18" charset="0"/>
                            </a:rPr>
                            <m:t>𝑣</m:t>
                          </m:r>
                        </m:e>
                        <m:sub>
                          <m:r>
                            <a:rPr lang="en-CA" b="0" i="1" smtClean="0">
                              <a:latin typeface="Cambria Math" panose="02040503050406030204" pitchFamily="18" charset="0"/>
                            </a:rPr>
                            <m:t>𝑎𝑣𝑒</m:t>
                          </m:r>
                        </m:sub>
                      </m:sSub>
                      <m:r>
                        <a:rPr lang="en-CA" b="0" i="1" smtClean="0">
                          <a:latin typeface="Cambria Math" panose="02040503050406030204" pitchFamily="18" charset="0"/>
                        </a:rPr>
                        <m:t>𝑡</m:t>
                      </m:r>
                    </m:oMath>
                  </m:oMathPara>
                </a14:m>
                <a:endParaRPr lang="en-CA" b="0" dirty="0" smtClean="0">
                  <a:latin typeface="+mn-lt"/>
                </a:endParaRPr>
              </a:p>
              <a:p>
                <a:pPr marL="400050" lvl="1" indent="0">
                  <a:buNone/>
                </a:pPr>
                <a:r>
                  <a:rPr lang="en-CA" dirty="0" smtClean="0">
                    <a:latin typeface="+mn-lt"/>
                    <a:cs typeface="Times New Roman" panose="02020603050405020304" pitchFamily="18" charset="0"/>
                  </a:rPr>
                  <a:t>to get displacement we had to use the area beneath the </a:t>
                </a:r>
                <a:r>
                  <a:rPr lang="en-CA" dirty="0" smtClean="0">
                    <a:latin typeface="Times New Roman" panose="02020603050405020304" pitchFamily="18" charset="0"/>
                    <a:cs typeface="Times New Roman" panose="02020603050405020304" pitchFamily="18" charset="0"/>
                  </a:rPr>
                  <a:t>v</a:t>
                </a:r>
                <a:r>
                  <a:rPr lang="en-CA" dirty="0" smtClean="0">
                    <a:latin typeface="+mn-lt"/>
                    <a:cs typeface="Times New Roman" panose="02020603050405020304" pitchFamily="18" charset="0"/>
                  </a:rPr>
                  <a:t> vs t graphs</a:t>
                </a:r>
              </a:p>
              <a:p>
                <a:endParaRPr lang="en-CA" dirty="0">
                  <a:latin typeface="+mn-lt"/>
                  <a:cs typeface="Times New Roman" panose="02020603050405020304" pitchFamily="18" charset="0"/>
                </a:endParaRPr>
              </a:p>
              <a:p>
                <a:endParaRPr lang="en-C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04459" y="2065275"/>
                <a:ext cx="5594050" cy="3000995"/>
              </a:xfrm>
              <a:blipFill rotWithShape="0">
                <a:blip r:embed="rId2"/>
                <a:stretch>
                  <a:fillRect l="-545" t="-1220" r="-2181"/>
                </a:stretch>
              </a:blipFill>
            </p:spPr>
            <p:txBody>
              <a:bodyPr/>
              <a:lstStyle/>
              <a:p>
                <a:r>
                  <a:rPr lang="en-CA">
                    <a:noFill/>
                  </a:rPr>
                  <a:t> </a:t>
                </a:r>
              </a:p>
            </p:txBody>
          </p:sp>
        </mc:Fallback>
      </mc:AlternateContent>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03127" y="2065275"/>
            <a:ext cx="2804160" cy="2810256"/>
          </a:xfrm>
          <a:prstGeom prst="rect">
            <a:avLst/>
          </a:prstGeom>
        </p:spPr>
      </p:pic>
    </p:spTree>
    <p:extLst>
      <p:ext uri="{BB962C8B-B14F-4D97-AF65-F5344CB8AC3E}">
        <p14:creationId xmlns:p14="http://schemas.microsoft.com/office/powerpoint/2010/main" val="27127138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3 Examples</a:t>
            </a:r>
            <a:endParaRPr lang="en-C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03312" y="2052918"/>
                <a:ext cx="8946541" cy="4480886"/>
              </a:xfrm>
            </p:spPr>
            <p:txBody>
              <a:bodyPr>
                <a:normAutofit/>
              </a:bodyPr>
              <a:lstStyle/>
              <a:p>
                <a:r>
                  <a:rPr lang="en-CA" sz="5400" dirty="0" smtClean="0">
                    <a:cs typeface="Times New Roman" panose="02020603050405020304" pitchFamily="18" charset="0"/>
                  </a:rPr>
                  <a:t>work</a:t>
                </a:r>
                <a:endParaRPr lang="en-CA" sz="5400" dirty="0">
                  <a:cs typeface="Times New Roman" panose="02020603050405020304" pitchFamily="18" charset="0"/>
                </a:endParaRPr>
              </a:p>
              <a:p>
                <a:pPr marL="0" indent="0">
                  <a:buNone/>
                </a:pPr>
                <a:r>
                  <a:rPr lang="en-CA" sz="5400" dirty="0" smtClean="0"/>
                  <a:t>		</a:t>
                </a:r>
                <a14:m>
                  <m:oMath xmlns:m="http://schemas.openxmlformats.org/officeDocument/2006/math">
                    <m:r>
                      <a:rPr lang="en-CA" sz="5400" i="1">
                        <a:latin typeface="Cambria Math" panose="02040503050406030204" pitchFamily="18" charset="0"/>
                      </a:rPr>
                      <m:t>𝑤</m:t>
                    </m:r>
                    <m:r>
                      <a:rPr lang="en-CA" sz="5400" i="1">
                        <a:latin typeface="Cambria Math" panose="02040503050406030204" pitchFamily="18" charset="0"/>
                      </a:rPr>
                      <m:t>=</m:t>
                    </m:r>
                    <m:r>
                      <a:rPr lang="en-CA" sz="5400" i="1">
                        <a:latin typeface="Cambria Math" panose="02040503050406030204" pitchFamily="18" charset="0"/>
                      </a:rPr>
                      <m:t>𝐹𝑠</m:t>
                    </m:r>
                  </m:oMath>
                </a14:m>
                <a:endParaRPr lang="en-CA" sz="5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03312" y="2052918"/>
                <a:ext cx="8946541" cy="4480886"/>
              </a:xfrm>
              <a:blipFill rotWithShape="0">
                <a:blip r:embed="rId2"/>
                <a:stretch>
                  <a:fillRect l="-2520" t="-3810"/>
                </a:stretch>
              </a:blipFill>
            </p:spPr>
            <p:txBody>
              <a:bodyPr/>
              <a:lstStyle/>
              <a:p>
                <a:r>
                  <a:rPr lang="en-CA">
                    <a:noFill/>
                  </a:rPr>
                  <a:t> </a:t>
                </a:r>
              </a:p>
            </p:txBody>
          </p:sp>
        </mc:Fallback>
      </mc:AlternateContent>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14001" y="1475871"/>
            <a:ext cx="4603484" cy="4628367"/>
          </a:xfrm>
          <a:prstGeom prst="rect">
            <a:avLst/>
          </a:prstGeom>
        </p:spPr>
      </p:pic>
    </p:spTree>
    <p:extLst>
      <p:ext uri="{BB962C8B-B14F-4D97-AF65-F5344CB8AC3E}">
        <p14:creationId xmlns:p14="http://schemas.microsoft.com/office/powerpoint/2010/main" val="33507829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3 Examples</a:t>
            </a:r>
            <a:endParaRPr lang="en-C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03312" y="2052918"/>
                <a:ext cx="8946541" cy="4480886"/>
              </a:xfrm>
            </p:spPr>
            <p:txBody>
              <a:bodyPr>
                <a:normAutofit/>
              </a:bodyPr>
              <a:lstStyle/>
              <a:p>
                <a:r>
                  <a:rPr lang="en-CA" sz="4800" dirty="0">
                    <a:cs typeface="Times New Roman" panose="02020603050405020304" pitchFamily="18" charset="0"/>
                  </a:rPr>
                  <a:t>Displacement</a:t>
                </a:r>
              </a:p>
              <a:p>
                <a:pPr marL="457200" lvl="1" indent="0">
                  <a:buNone/>
                </a:pPr>
                <a:r>
                  <a:rPr lang="en-CA" sz="4400" dirty="0">
                    <a:cs typeface="Times New Roman" panose="02020603050405020304" pitchFamily="18" charset="0"/>
                  </a:rPr>
                  <a:t>	</a:t>
                </a:r>
                <a:r>
                  <a:rPr lang="en-CA" sz="4400" dirty="0" smtClean="0">
                    <a:cs typeface="Times New Roman" panose="02020603050405020304" pitchFamily="18" charset="0"/>
                  </a:rPr>
                  <a:t>		</a:t>
                </a:r>
                <a14:m>
                  <m:oMath xmlns:m="http://schemas.openxmlformats.org/officeDocument/2006/math">
                    <m:r>
                      <a:rPr lang="en-CA" sz="4400" i="1">
                        <a:latin typeface="Cambria Math" panose="02040503050406030204" pitchFamily="18" charset="0"/>
                      </a:rPr>
                      <m:t>𝑠</m:t>
                    </m:r>
                    <m:r>
                      <a:rPr lang="en-CA" sz="4400" i="1">
                        <a:latin typeface="Cambria Math" panose="02040503050406030204" pitchFamily="18" charset="0"/>
                      </a:rPr>
                      <m:t>=</m:t>
                    </m:r>
                    <m:sSub>
                      <m:sSubPr>
                        <m:ctrlPr>
                          <a:rPr lang="en-CA" sz="4400" i="1">
                            <a:latin typeface="Cambria Math"/>
                          </a:rPr>
                        </m:ctrlPr>
                      </m:sSubPr>
                      <m:e>
                        <m:r>
                          <a:rPr lang="en-CA" sz="4400" i="1">
                            <a:latin typeface="Cambria Math" panose="02040503050406030204" pitchFamily="18" charset="0"/>
                          </a:rPr>
                          <m:t>𝑣</m:t>
                        </m:r>
                      </m:e>
                      <m:sub>
                        <m:r>
                          <a:rPr lang="en-CA" sz="4400" i="1">
                            <a:latin typeface="Cambria Math" panose="02040503050406030204" pitchFamily="18" charset="0"/>
                          </a:rPr>
                          <m:t>𝑎𝑣𝑒</m:t>
                        </m:r>
                      </m:sub>
                    </m:sSub>
                    <m:r>
                      <a:rPr lang="en-CA" sz="4400" i="1">
                        <a:latin typeface="Cambria Math" panose="02040503050406030204" pitchFamily="18" charset="0"/>
                      </a:rPr>
                      <m:t>𝑡</m:t>
                    </m:r>
                  </m:oMath>
                </a14:m>
                <a:endParaRPr lang="en-CA" sz="4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03312" y="2052918"/>
                <a:ext cx="8946541" cy="4480886"/>
              </a:xfrm>
              <a:blipFill rotWithShape="0">
                <a:blip r:embed="rId2"/>
                <a:stretch>
                  <a:fillRect l="-2112" t="-3129"/>
                </a:stretch>
              </a:blipFill>
            </p:spPr>
            <p:txBody>
              <a:bodyPr/>
              <a:lstStyle/>
              <a:p>
                <a:r>
                  <a:rPr lang="en-CA">
                    <a:noFill/>
                  </a:rPr>
                  <a:t> </a:t>
                </a:r>
              </a:p>
            </p:txBody>
          </p:sp>
        </mc:Fallback>
      </mc:AlternateContent>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61438" y="1380312"/>
            <a:ext cx="4798690" cy="4809122"/>
          </a:xfrm>
          <a:prstGeom prst="rect">
            <a:avLst/>
          </a:prstGeom>
        </p:spPr>
      </p:pic>
    </p:spTree>
    <p:extLst>
      <p:ext uri="{BB962C8B-B14F-4D97-AF65-F5344CB8AC3E}">
        <p14:creationId xmlns:p14="http://schemas.microsoft.com/office/powerpoint/2010/main" val="32878186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3 Examples</a:t>
            </a:r>
            <a:endParaRPr lang="en-C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03312" y="2052918"/>
                <a:ext cx="8946541" cy="4480886"/>
              </a:xfrm>
            </p:spPr>
            <p:txBody>
              <a:bodyPr>
                <a:normAutofit/>
              </a:bodyPr>
              <a:lstStyle/>
              <a:p>
                <a:r>
                  <a:rPr lang="en-CA" sz="3600" dirty="0">
                    <a:cs typeface="Times New Roman" panose="02020603050405020304" pitchFamily="18" charset="0"/>
                  </a:rPr>
                  <a:t>Change in momentum</a:t>
                </a:r>
              </a:p>
              <a:p>
                <a:pPr marL="0" indent="0">
                  <a:buNone/>
                </a:pPr>
                <a:r>
                  <a:rPr lang="en-CA" sz="3600" dirty="0">
                    <a:cs typeface="Times New Roman" panose="02020603050405020304" pitchFamily="18" charset="0"/>
                  </a:rPr>
                  <a:t>		</a:t>
                </a:r>
                <a:r>
                  <a:rPr lang="en-CA" sz="3600" dirty="0" smtClean="0">
                    <a:cs typeface="Times New Roman" panose="02020603050405020304" pitchFamily="18" charset="0"/>
                  </a:rPr>
                  <a:t>		</a:t>
                </a:r>
                <a14:m>
                  <m:oMath xmlns:m="http://schemas.openxmlformats.org/officeDocument/2006/math">
                    <m:r>
                      <a:rPr lang="en-CA" sz="3600" i="1">
                        <a:latin typeface="Cambria Math" panose="02040503050406030204" pitchFamily="18" charset="0"/>
                        <a:ea typeface="Cambria Math" panose="02040503050406030204" pitchFamily="18" charset="0"/>
                      </a:rPr>
                      <m:t>∆</m:t>
                    </m:r>
                    <m:r>
                      <a:rPr lang="en-CA" sz="3600" i="1">
                        <a:latin typeface="Cambria Math" panose="02040503050406030204" pitchFamily="18" charset="0"/>
                        <a:ea typeface="Cambria Math" panose="02040503050406030204" pitchFamily="18" charset="0"/>
                      </a:rPr>
                      <m:t>𝑝</m:t>
                    </m:r>
                    <m:r>
                      <a:rPr lang="en-CA" sz="3600" i="1">
                        <a:latin typeface="Cambria Math" panose="02040503050406030204" pitchFamily="18" charset="0"/>
                      </a:rPr>
                      <m:t>=</m:t>
                    </m:r>
                    <m:sSub>
                      <m:sSubPr>
                        <m:ctrlPr>
                          <a:rPr lang="en-CA" sz="3600" i="1">
                            <a:latin typeface="Cambria Math"/>
                          </a:rPr>
                        </m:ctrlPr>
                      </m:sSubPr>
                      <m:e>
                        <m:r>
                          <a:rPr lang="en-CA" sz="3600" i="1">
                            <a:latin typeface="Cambria Math" panose="02040503050406030204" pitchFamily="18" charset="0"/>
                          </a:rPr>
                          <m:t>𝐹</m:t>
                        </m:r>
                      </m:e>
                      <m:sub>
                        <m:r>
                          <a:rPr lang="en-CA" sz="3600" i="1">
                            <a:latin typeface="Cambria Math" panose="02040503050406030204" pitchFamily="18" charset="0"/>
                          </a:rPr>
                          <m:t>𝑛𝑒𝑡</m:t>
                        </m:r>
                      </m:sub>
                    </m:sSub>
                    <m:r>
                      <a:rPr lang="en-CA" sz="3600" i="1">
                        <a:latin typeface="Cambria Math" panose="02040503050406030204" pitchFamily="18" charset="0"/>
                      </a:rPr>
                      <m:t>𝑡</m:t>
                    </m:r>
                  </m:oMath>
                </a14:m>
                <a:endParaRPr lang="en-CA" sz="3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03312" y="2052918"/>
                <a:ext cx="8946541" cy="4480886"/>
              </a:xfrm>
              <a:blipFill rotWithShape="0">
                <a:blip r:embed="rId2"/>
                <a:stretch>
                  <a:fillRect l="-1362" t="-2177"/>
                </a:stretch>
              </a:blipFill>
            </p:spPr>
            <p:txBody>
              <a:bodyPr/>
              <a:lstStyle/>
              <a:p>
                <a:r>
                  <a:rPr lang="en-CA">
                    <a:noFill/>
                  </a:rPr>
                  <a:t> </a:t>
                </a:r>
              </a:p>
            </p:txBody>
          </p:sp>
        </mc:Fallback>
      </mc:AlternateContent>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24484" y="1734534"/>
            <a:ext cx="4694058" cy="4534864"/>
          </a:xfrm>
          <a:prstGeom prst="rect">
            <a:avLst/>
          </a:prstGeom>
        </p:spPr>
      </p:pic>
    </p:spTree>
    <p:extLst>
      <p:ext uri="{BB962C8B-B14F-4D97-AF65-F5344CB8AC3E}">
        <p14:creationId xmlns:p14="http://schemas.microsoft.com/office/powerpoint/2010/main" val="24722669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Work and Energy.</a:t>
            </a:r>
            <a:endParaRPr lang="en-CA" dirty="0"/>
          </a:p>
        </p:txBody>
      </p:sp>
      <p:sp>
        <p:nvSpPr>
          <p:cNvPr id="3" name="Content Placeholder 2"/>
          <p:cNvSpPr>
            <a:spLocks noGrp="1"/>
          </p:cNvSpPr>
          <p:nvPr>
            <p:ph idx="1"/>
          </p:nvPr>
        </p:nvSpPr>
        <p:spPr/>
        <p:txBody>
          <a:bodyPr/>
          <a:lstStyle/>
          <a:p>
            <a:r>
              <a:rPr lang="en-CA" dirty="0" smtClean="0"/>
              <a:t>Ok, I think I got it:</a:t>
            </a:r>
          </a:p>
          <a:p>
            <a:r>
              <a:rPr lang="en-CA" dirty="0" smtClean="0"/>
              <a:t>When you do work on an object, you change it’s energy, and when an object gains energy, it gains the ability to do work…</a:t>
            </a:r>
          </a:p>
          <a:p>
            <a:pPr lvl="1"/>
            <a:r>
              <a:rPr lang="en-CA" dirty="0" smtClean="0">
                <a:solidFill>
                  <a:srgbClr val="FFC000"/>
                </a:solidFill>
              </a:rPr>
              <a:t>Perfect…  What do you think happens when something </a:t>
            </a:r>
            <a:r>
              <a:rPr lang="en-CA" i="1" dirty="0" smtClean="0">
                <a:solidFill>
                  <a:srgbClr val="FFC000"/>
                </a:solidFill>
              </a:rPr>
              <a:t>does</a:t>
            </a:r>
            <a:r>
              <a:rPr lang="en-CA" dirty="0" smtClean="0">
                <a:solidFill>
                  <a:srgbClr val="FFC000"/>
                </a:solidFill>
              </a:rPr>
              <a:t> work?</a:t>
            </a:r>
          </a:p>
          <a:p>
            <a:pPr lvl="1"/>
            <a:r>
              <a:rPr lang="en-CA" dirty="0" smtClean="0">
                <a:solidFill>
                  <a:srgbClr val="FFC000"/>
                </a:solidFill>
              </a:rPr>
              <a:t>(no seriously think about this before you move on…)</a:t>
            </a:r>
          </a:p>
          <a:p>
            <a:r>
              <a:rPr lang="en-CA" dirty="0" smtClean="0"/>
              <a:t>Does it lose energy?</a:t>
            </a:r>
          </a:p>
          <a:p>
            <a:pPr lvl="1"/>
            <a:r>
              <a:rPr lang="en-CA" dirty="0" smtClean="0">
                <a:solidFill>
                  <a:srgbClr val="FFC000"/>
                </a:solidFill>
              </a:rPr>
              <a:t>Correct!</a:t>
            </a:r>
            <a:endParaRPr lang="en-CA" dirty="0">
              <a:solidFill>
                <a:srgbClr val="FFC000"/>
              </a:solidFill>
            </a:endParaRPr>
          </a:p>
        </p:txBody>
      </p:sp>
    </p:spTree>
    <p:extLst>
      <p:ext uri="{BB962C8B-B14F-4D97-AF65-F5344CB8AC3E}">
        <p14:creationId xmlns:p14="http://schemas.microsoft.com/office/powerpoint/2010/main" val="368745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6" presetClass="entr" presetSubtype="0"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wipe(down)">
                                      <p:cBhvr>
                                        <p:cTn id="24" dur="580">
                                          <p:stCondLst>
                                            <p:cond delay="0"/>
                                          </p:stCondLst>
                                        </p:cTn>
                                        <p:tgtEl>
                                          <p:spTgt spid="3">
                                            <p:txEl>
                                              <p:pRg st="5" end="5"/>
                                            </p:txEl>
                                          </p:spTgt>
                                        </p:tgtEl>
                                      </p:cBhvr>
                                    </p:animEffect>
                                    <p:anim calcmode="lin" valueType="num">
                                      <p:cBhvr>
                                        <p:cTn id="25"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3">
                                            <p:txEl>
                                              <p:pRg st="5" end="5"/>
                                            </p:txEl>
                                          </p:spTgt>
                                        </p:tgtEl>
                                      </p:cBhvr>
                                      <p:to x="100000" y="60000"/>
                                    </p:animScale>
                                    <p:animScale>
                                      <p:cBhvr>
                                        <p:cTn id="31" dur="166" decel="50000">
                                          <p:stCondLst>
                                            <p:cond delay="676"/>
                                          </p:stCondLst>
                                        </p:cTn>
                                        <p:tgtEl>
                                          <p:spTgt spid="3">
                                            <p:txEl>
                                              <p:pRg st="5" end="5"/>
                                            </p:txEl>
                                          </p:spTgt>
                                        </p:tgtEl>
                                      </p:cBhvr>
                                      <p:to x="100000" y="100000"/>
                                    </p:animScale>
                                    <p:animScale>
                                      <p:cBhvr>
                                        <p:cTn id="32" dur="26">
                                          <p:stCondLst>
                                            <p:cond delay="1312"/>
                                          </p:stCondLst>
                                        </p:cTn>
                                        <p:tgtEl>
                                          <p:spTgt spid="3">
                                            <p:txEl>
                                              <p:pRg st="5" end="5"/>
                                            </p:txEl>
                                          </p:spTgt>
                                        </p:tgtEl>
                                      </p:cBhvr>
                                      <p:to x="100000" y="80000"/>
                                    </p:animScale>
                                    <p:animScale>
                                      <p:cBhvr>
                                        <p:cTn id="33" dur="166" decel="50000">
                                          <p:stCondLst>
                                            <p:cond delay="1338"/>
                                          </p:stCondLst>
                                        </p:cTn>
                                        <p:tgtEl>
                                          <p:spTgt spid="3">
                                            <p:txEl>
                                              <p:pRg st="5" end="5"/>
                                            </p:txEl>
                                          </p:spTgt>
                                        </p:tgtEl>
                                      </p:cBhvr>
                                      <p:to x="100000" y="100000"/>
                                    </p:animScale>
                                    <p:animScale>
                                      <p:cBhvr>
                                        <p:cTn id="34" dur="26">
                                          <p:stCondLst>
                                            <p:cond delay="1642"/>
                                          </p:stCondLst>
                                        </p:cTn>
                                        <p:tgtEl>
                                          <p:spTgt spid="3">
                                            <p:txEl>
                                              <p:pRg st="5" end="5"/>
                                            </p:txEl>
                                          </p:spTgt>
                                        </p:tgtEl>
                                      </p:cBhvr>
                                      <p:to x="100000" y="90000"/>
                                    </p:animScale>
                                    <p:animScale>
                                      <p:cBhvr>
                                        <p:cTn id="35" dur="166" decel="50000">
                                          <p:stCondLst>
                                            <p:cond delay="1668"/>
                                          </p:stCondLst>
                                        </p:cTn>
                                        <p:tgtEl>
                                          <p:spTgt spid="3">
                                            <p:txEl>
                                              <p:pRg st="5" end="5"/>
                                            </p:txEl>
                                          </p:spTgt>
                                        </p:tgtEl>
                                      </p:cBhvr>
                                      <p:to x="100000" y="100000"/>
                                    </p:animScale>
                                    <p:animScale>
                                      <p:cBhvr>
                                        <p:cTn id="36" dur="26">
                                          <p:stCondLst>
                                            <p:cond delay="1808"/>
                                          </p:stCondLst>
                                        </p:cTn>
                                        <p:tgtEl>
                                          <p:spTgt spid="3">
                                            <p:txEl>
                                              <p:pRg st="5" end="5"/>
                                            </p:txEl>
                                          </p:spTgt>
                                        </p:tgtEl>
                                      </p:cBhvr>
                                      <p:to x="100000" y="95000"/>
                                    </p:animScale>
                                    <p:animScale>
                                      <p:cBhvr>
                                        <p:cTn id="37" dur="166" decel="50000">
                                          <p:stCondLst>
                                            <p:cond delay="1834"/>
                                          </p:stCondLst>
                                        </p:cTn>
                                        <p:tgtEl>
                                          <p:spTgt spid="3">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Problem</a:t>
            </a:r>
            <a:endParaRPr lang="en-CA" dirty="0"/>
          </a:p>
        </p:txBody>
      </p:sp>
      <p:sp>
        <p:nvSpPr>
          <p:cNvPr id="3" name="Content Placeholder 2"/>
          <p:cNvSpPr>
            <a:spLocks noGrp="1"/>
          </p:cNvSpPr>
          <p:nvPr>
            <p:ph idx="1"/>
          </p:nvPr>
        </p:nvSpPr>
        <p:spPr>
          <a:xfrm>
            <a:off x="1103313" y="2052918"/>
            <a:ext cx="4642580" cy="4195481"/>
          </a:xfrm>
        </p:spPr>
        <p:txBody>
          <a:bodyPr/>
          <a:lstStyle/>
          <a:p>
            <a:r>
              <a:rPr lang="en-CA" dirty="0" smtClean="0"/>
              <a:t>Katniss draws back </a:t>
            </a:r>
            <a:r>
              <a:rPr lang="en-CA" smtClean="0"/>
              <a:t>an arrow </a:t>
            </a:r>
            <a:r>
              <a:rPr lang="en-CA" dirty="0" smtClean="0"/>
              <a:t>a distance of 42 cm.  If the spring constant of her bow is 620 Nm</a:t>
            </a:r>
            <a:r>
              <a:rPr lang="en-CA" baseline="30000" dirty="0" smtClean="0"/>
              <a:t>-1</a:t>
            </a:r>
            <a:r>
              <a:rPr lang="en-CA" dirty="0" smtClean="0"/>
              <a:t> how much work does she do?</a:t>
            </a:r>
            <a:endParaRPr lang="en-CA" dirty="0"/>
          </a:p>
        </p:txBody>
      </p:sp>
      <p:pic>
        <p:nvPicPr>
          <p:cNvPr id="6146" name="Picture 2" descr="http://ar.cdn01.mundotkm.com/2015/04/foto-1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04238" y="1853248"/>
            <a:ext cx="5662569" cy="377410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614039" y="5627351"/>
            <a:ext cx="5152768" cy="215444"/>
          </a:xfrm>
          <a:prstGeom prst="rect">
            <a:avLst/>
          </a:prstGeom>
          <a:noFill/>
        </p:spPr>
        <p:txBody>
          <a:bodyPr wrap="square" rtlCol="0">
            <a:spAutoFit/>
          </a:bodyPr>
          <a:lstStyle/>
          <a:p>
            <a:r>
              <a:rPr lang="en-CA" sz="800" dirty="0"/>
              <a:t>http://ar.cdn01.mundotkm.com/2015/04/foto-19.jpg</a:t>
            </a:r>
          </a:p>
        </p:txBody>
      </p:sp>
    </p:spTree>
    <p:extLst>
      <p:ext uri="{BB962C8B-B14F-4D97-AF65-F5344CB8AC3E}">
        <p14:creationId xmlns:p14="http://schemas.microsoft.com/office/powerpoint/2010/main" val="7262543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Solution</a:t>
            </a:r>
            <a:endParaRPr lang="en-C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03313" y="2052918"/>
                <a:ext cx="7225142" cy="4195481"/>
              </a:xfrm>
            </p:spPr>
            <p:txBody>
              <a:bodyPr/>
              <a:lstStyle/>
              <a:p>
                <a:r>
                  <a:rPr lang="en-CA" dirty="0" smtClean="0"/>
                  <a:t>This one is a little trickier, and it requires you to remember Hooke’s Law.</a:t>
                </a:r>
              </a:p>
              <a:p>
                <a:pPr marL="0"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𝐹</m:t>
                      </m:r>
                      <m:r>
                        <a:rPr lang="en-CA" b="0" i="1" smtClean="0">
                          <a:latin typeface="Cambria Math" panose="02040503050406030204" pitchFamily="18" charset="0"/>
                        </a:rPr>
                        <m:t>=</m:t>
                      </m:r>
                      <m:r>
                        <a:rPr lang="en-CA" b="0" i="1" smtClean="0">
                          <a:latin typeface="Cambria Math" panose="02040503050406030204" pitchFamily="18" charset="0"/>
                        </a:rPr>
                        <m:t>𝑘</m:t>
                      </m:r>
                      <m:r>
                        <a:rPr lang="en-CA" b="0" i="1" smtClean="0">
                          <a:latin typeface="Cambria Math" panose="02040503050406030204" pitchFamily="18" charset="0"/>
                          <a:ea typeface="Cambria Math" panose="02040503050406030204" pitchFamily="18" charset="0"/>
                        </a:rPr>
                        <m:t>∆</m:t>
                      </m:r>
                      <m:r>
                        <a:rPr lang="en-CA" b="0" i="1" smtClean="0">
                          <a:latin typeface="Cambria Math" panose="02040503050406030204" pitchFamily="18" charset="0"/>
                          <a:ea typeface="Cambria Math" panose="02040503050406030204" pitchFamily="18" charset="0"/>
                        </a:rPr>
                        <m:t>𝑥</m:t>
                      </m:r>
                    </m:oMath>
                  </m:oMathPara>
                </a14:m>
                <a:endParaRPr lang="en-CA" dirty="0" smtClean="0"/>
              </a:p>
              <a:p>
                <a:pPr marL="0" indent="0">
                  <a:buNone/>
                </a:pPr>
                <a:r>
                  <a:rPr lang="en-CA" dirty="0" smtClean="0"/>
                  <a:t>Where </a:t>
                </a:r>
                <a:r>
                  <a:rPr lang="en-CA" i="1" dirty="0" smtClean="0">
                    <a:latin typeface="Times New Roman" panose="02020603050405020304" pitchFamily="18" charset="0"/>
                    <a:cs typeface="Times New Roman" panose="02020603050405020304" pitchFamily="18" charset="0"/>
                  </a:rPr>
                  <a:t>x</a:t>
                </a:r>
                <a:r>
                  <a:rPr lang="en-CA" dirty="0" smtClean="0"/>
                  <a:t> is the change in length, </a:t>
                </a:r>
                <a:r>
                  <a:rPr lang="en-CA" i="1" dirty="0" smtClean="0">
                    <a:latin typeface="Times New Roman" panose="02020603050405020304" pitchFamily="18" charset="0"/>
                    <a:cs typeface="Times New Roman" panose="02020603050405020304" pitchFamily="18" charset="0"/>
                  </a:rPr>
                  <a:t>F</a:t>
                </a:r>
                <a:r>
                  <a:rPr lang="en-CA" dirty="0" smtClean="0"/>
                  <a:t> is the force at that length, and </a:t>
                </a:r>
                <a:r>
                  <a:rPr lang="en-CA" i="1" dirty="0" smtClean="0">
                    <a:latin typeface="Times New Roman" panose="02020603050405020304" pitchFamily="18" charset="0"/>
                    <a:cs typeface="Times New Roman" panose="02020603050405020304" pitchFamily="18" charset="0"/>
                  </a:rPr>
                  <a:t>k</a:t>
                </a:r>
                <a:r>
                  <a:rPr lang="en-CA" dirty="0" smtClean="0"/>
                  <a:t> is the spring constant.</a:t>
                </a:r>
              </a:p>
              <a:p>
                <a:r>
                  <a:rPr lang="en-CA" dirty="0" smtClean="0"/>
                  <a:t>But this only gives the Force at extension “</a:t>
                </a:r>
                <a:r>
                  <a:rPr lang="en-CA" i="1" dirty="0" smtClean="0">
                    <a:latin typeface="Times New Roman" panose="02020603050405020304" pitchFamily="18" charset="0"/>
                    <a:cs typeface="Times New Roman" panose="02020603050405020304" pitchFamily="18" charset="0"/>
                  </a:rPr>
                  <a:t>x” </a:t>
                </a:r>
                <a:r>
                  <a:rPr lang="en-CA" dirty="0" smtClean="0">
                    <a:latin typeface="+mn-lt"/>
                    <a:cs typeface="Times New Roman" panose="02020603050405020304" pitchFamily="18" charset="0"/>
                  </a:rPr>
                  <a:t>so we cannot just plug this into our “work equation” since </a:t>
                </a:r>
                <a:r>
                  <a:rPr lang="en-CA" i="1" dirty="0">
                    <a:latin typeface="Times New Roman" panose="02020603050405020304" pitchFamily="18" charset="0"/>
                    <a:cs typeface="Times New Roman" panose="02020603050405020304" pitchFamily="18" charset="0"/>
                  </a:rPr>
                  <a:t>F</a:t>
                </a:r>
                <a:r>
                  <a:rPr lang="en-CA" dirty="0" smtClean="0">
                    <a:latin typeface="+mn-lt"/>
                    <a:cs typeface="Times New Roman" panose="02020603050405020304" pitchFamily="18" charset="0"/>
                  </a:rPr>
                  <a:t> will be different at every displacement.</a:t>
                </a:r>
              </a:p>
              <a:p>
                <a:r>
                  <a:rPr lang="en-CA" dirty="0" smtClean="0">
                    <a:latin typeface="+mn-lt"/>
                    <a:cs typeface="Times New Roman" panose="02020603050405020304" pitchFamily="18" charset="0"/>
                  </a:rPr>
                  <a:t>Here, it helps to draw the graph.</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03313" y="2052918"/>
                <a:ext cx="7225142" cy="4195481"/>
              </a:xfrm>
              <a:blipFill rotWithShape="0">
                <a:blip r:embed="rId2"/>
                <a:stretch>
                  <a:fillRect l="-928" t="-872"/>
                </a:stretch>
              </a:blipFill>
            </p:spPr>
            <p:txBody>
              <a:bodyPr/>
              <a:lstStyle/>
              <a:p>
                <a:r>
                  <a:rPr lang="en-CA">
                    <a:noFill/>
                  </a:rPr>
                  <a:t> </a:t>
                </a:r>
              </a:p>
            </p:txBody>
          </p:sp>
        </mc:Fallback>
      </mc:AlternateContent>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8150" y="2156337"/>
            <a:ext cx="3325368" cy="3212592"/>
          </a:xfrm>
          <a:prstGeom prst="rect">
            <a:avLst/>
          </a:prstGeom>
        </p:spPr>
      </p:pic>
    </p:spTree>
    <p:extLst>
      <p:ext uri="{BB962C8B-B14F-4D97-AF65-F5344CB8AC3E}">
        <p14:creationId xmlns:p14="http://schemas.microsoft.com/office/powerpoint/2010/main" val="5185540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Solution</a:t>
            </a:r>
            <a:endParaRPr lang="en-C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03313" y="2052918"/>
                <a:ext cx="6193417" cy="4195481"/>
              </a:xfrm>
            </p:spPr>
            <p:txBody>
              <a:bodyPr>
                <a:normAutofit fontScale="92500" lnSpcReduction="10000"/>
              </a:bodyPr>
              <a:lstStyle/>
              <a:p>
                <a:r>
                  <a:rPr lang="en-CA" dirty="0" smtClean="0"/>
                  <a:t>The area under the graph will give work.</a:t>
                </a:r>
              </a:p>
              <a:p>
                <a:r>
                  <a:rPr lang="en-CA" dirty="0" smtClean="0"/>
                  <a:t>For an elastic object (</a:t>
                </a:r>
                <a:r>
                  <a:rPr lang="en-CA" dirty="0" err="1" smtClean="0"/>
                  <a:t>eg</a:t>
                </a:r>
                <a:r>
                  <a:rPr lang="en-CA" dirty="0" smtClean="0"/>
                  <a:t> a bow) the force will be directly proportional to the displacement, and therefore the graph will be a lovely triangle.</a:t>
                </a:r>
              </a:p>
              <a:p>
                <a:r>
                  <a:rPr lang="en-CA" dirty="0" smtClean="0"/>
                  <a:t>The area under the triangle is given by</a:t>
                </a:r>
              </a:p>
              <a:p>
                <a:pPr marL="0"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𝑤</m:t>
                      </m:r>
                      <m:r>
                        <a:rPr lang="en-CA" b="0" i="1" smtClean="0">
                          <a:latin typeface="Cambria Math" panose="02040503050406030204" pitchFamily="18" charset="0"/>
                        </a:rPr>
                        <m:t>=</m:t>
                      </m:r>
                      <m:f>
                        <m:fPr>
                          <m:ctrlPr>
                            <a:rPr lang="en-CA" b="0" i="1" smtClean="0">
                              <a:latin typeface="Cambria Math"/>
                            </a:rPr>
                          </m:ctrlPr>
                        </m:fPr>
                        <m:num>
                          <m:r>
                            <a:rPr lang="en-CA" b="0" i="1" smtClean="0">
                              <a:latin typeface="Cambria Math" panose="02040503050406030204" pitchFamily="18" charset="0"/>
                            </a:rPr>
                            <m:t>1</m:t>
                          </m:r>
                        </m:num>
                        <m:den>
                          <m:r>
                            <a:rPr lang="en-CA" b="0" i="1" smtClean="0">
                              <a:latin typeface="Cambria Math" panose="02040503050406030204" pitchFamily="18" charset="0"/>
                            </a:rPr>
                            <m:t>2</m:t>
                          </m:r>
                        </m:den>
                      </m:f>
                      <m:r>
                        <a:rPr lang="en-CA" b="0" i="1" smtClean="0">
                          <a:latin typeface="Cambria Math" panose="02040503050406030204" pitchFamily="18" charset="0"/>
                        </a:rPr>
                        <m:t>𝐹𝑥</m:t>
                      </m:r>
                    </m:oMath>
                  </m:oMathPara>
                </a14:m>
                <a:endParaRPr lang="en-CA" dirty="0" smtClean="0"/>
              </a:p>
              <a:p>
                <a:pPr marL="0" indent="0">
                  <a:buNone/>
                </a:pPr>
                <a:endParaRPr lang="en-CA" dirty="0" smtClean="0"/>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i="1">
                          <a:latin typeface="Cambria Math" panose="02040503050406030204" pitchFamily="18" charset="0"/>
                        </a:rPr>
                        <m:t>=</m:t>
                      </m:r>
                      <m:f>
                        <m:fPr>
                          <m:ctrlPr>
                            <a:rPr lang="en-CA" i="1">
                              <a:latin typeface="Cambria Math"/>
                            </a:rPr>
                          </m:ctrlPr>
                        </m:fPr>
                        <m:num>
                          <m:r>
                            <a:rPr lang="en-CA" i="1">
                              <a:latin typeface="Cambria Math" panose="02040503050406030204" pitchFamily="18" charset="0"/>
                            </a:rPr>
                            <m:t>1</m:t>
                          </m:r>
                        </m:num>
                        <m:den>
                          <m:r>
                            <a:rPr lang="en-CA" i="1">
                              <a:latin typeface="Cambria Math" panose="02040503050406030204" pitchFamily="18" charset="0"/>
                            </a:rPr>
                            <m:t>2</m:t>
                          </m:r>
                        </m:den>
                      </m:f>
                      <m:d>
                        <m:dPr>
                          <m:ctrlPr>
                            <a:rPr lang="en-CA" i="1" smtClean="0">
                              <a:latin typeface="Cambria Math"/>
                            </a:rPr>
                          </m:ctrlPr>
                        </m:dPr>
                        <m:e>
                          <m:r>
                            <a:rPr lang="en-CA" b="0" i="1" smtClean="0">
                              <a:latin typeface="Cambria Math" panose="02040503050406030204" pitchFamily="18" charset="0"/>
                            </a:rPr>
                            <m:t>𝑘𝑥</m:t>
                          </m:r>
                        </m:e>
                      </m:d>
                      <m:r>
                        <a:rPr lang="en-CA" b="0" i="1" smtClean="0">
                          <a:latin typeface="Cambria Math" panose="02040503050406030204" pitchFamily="18" charset="0"/>
                        </a:rPr>
                        <m:t>𝑥</m:t>
                      </m:r>
                    </m:oMath>
                  </m:oMathPara>
                </a14:m>
                <a:endParaRPr lang="en-CA" dirty="0" smtClean="0"/>
              </a:p>
              <a:p>
                <a:pPr marL="0" indent="0">
                  <a:buNone/>
                </a:pPr>
                <a:endParaRPr lang="en-CA" dirty="0" smtClean="0"/>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i="1">
                          <a:latin typeface="Cambria Math" panose="02040503050406030204" pitchFamily="18" charset="0"/>
                        </a:rPr>
                        <m:t>=</m:t>
                      </m:r>
                      <m:f>
                        <m:fPr>
                          <m:ctrlPr>
                            <a:rPr lang="en-CA" i="1">
                              <a:latin typeface="Cambria Math"/>
                            </a:rPr>
                          </m:ctrlPr>
                        </m:fPr>
                        <m:num>
                          <m:r>
                            <a:rPr lang="en-CA" i="1">
                              <a:latin typeface="Cambria Math" panose="02040503050406030204" pitchFamily="18" charset="0"/>
                            </a:rPr>
                            <m:t>1</m:t>
                          </m:r>
                        </m:num>
                        <m:den>
                          <m:r>
                            <a:rPr lang="en-CA" i="1">
                              <a:latin typeface="Cambria Math" panose="02040503050406030204" pitchFamily="18" charset="0"/>
                            </a:rPr>
                            <m:t>2</m:t>
                          </m:r>
                        </m:den>
                      </m:f>
                      <m:r>
                        <a:rPr lang="en-CA" b="0" i="1" smtClean="0">
                          <a:latin typeface="Cambria Math" panose="02040503050406030204" pitchFamily="18" charset="0"/>
                        </a:rPr>
                        <m:t>𝑘</m:t>
                      </m:r>
                      <m:sSup>
                        <m:sSupPr>
                          <m:ctrlPr>
                            <a:rPr lang="en-CA" b="0" i="1" smtClean="0">
                              <a:latin typeface="Cambria Math"/>
                            </a:rPr>
                          </m:ctrlPr>
                        </m:sSupPr>
                        <m:e>
                          <m:r>
                            <a:rPr lang="en-CA" b="0" i="1" smtClean="0">
                              <a:latin typeface="Cambria Math" panose="02040503050406030204" pitchFamily="18" charset="0"/>
                            </a:rPr>
                            <m:t>𝑥</m:t>
                          </m:r>
                        </m:e>
                        <m:sup>
                          <m:r>
                            <a:rPr lang="en-CA" b="0" i="1" smtClean="0">
                              <a:latin typeface="Cambria Math" panose="02040503050406030204" pitchFamily="18" charset="0"/>
                            </a:rPr>
                            <m:t>2</m:t>
                          </m:r>
                        </m:sup>
                      </m:sSup>
                    </m:oMath>
                  </m:oMathPara>
                </a14:m>
                <a:endParaRPr lang="en-CA" dirty="0" smtClean="0"/>
              </a:p>
              <a:p>
                <a:pPr marL="0" indent="0">
                  <a:buNone/>
                </a:pPr>
                <a:endParaRPr lang="en-CA"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03313" y="2052918"/>
                <a:ext cx="6193417" cy="4195481"/>
              </a:xfrm>
              <a:blipFill rotWithShape="0">
                <a:blip r:embed="rId2"/>
                <a:stretch>
                  <a:fillRect l="-394" t="-1453" r="-787"/>
                </a:stretch>
              </a:blipFill>
            </p:spPr>
            <p:txBody>
              <a:bodyPr/>
              <a:lstStyle/>
              <a:p>
                <a:r>
                  <a:rPr lang="en-CA">
                    <a:noFill/>
                  </a:rPr>
                  <a:t> </a:t>
                </a:r>
              </a:p>
            </p:txBody>
          </p:sp>
        </mc:Fallback>
      </mc:AlternateContent>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96730" y="1853248"/>
            <a:ext cx="4463690" cy="3910831"/>
          </a:xfrm>
          <a:prstGeom prst="rect">
            <a:avLst/>
          </a:prstGeom>
        </p:spPr>
      </p:pic>
    </p:spTree>
    <p:extLst>
      <p:ext uri="{BB962C8B-B14F-4D97-AF65-F5344CB8AC3E}">
        <p14:creationId xmlns:p14="http://schemas.microsoft.com/office/powerpoint/2010/main" val="39807223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Solution</a:t>
            </a:r>
            <a:endParaRPr lang="en-C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825352" y="1853248"/>
                <a:ext cx="6193417" cy="4195481"/>
              </a:xfrm>
            </p:spPr>
            <p:txBody>
              <a:bodyPr/>
              <a:lstStyle/>
              <a:p>
                <a:r>
                  <a:rPr lang="en-CA" dirty="0" smtClean="0"/>
                  <a:t>So Katniss does</a:t>
                </a:r>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i="1">
                          <a:latin typeface="Cambria Math" panose="02040503050406030204" pitchFamily="18" charset="0"/>
                        </a:rPr>
                        <m:t>=</m:t>
                      </m:r>
                      <m:f>
                        <m:fPr>
                          <m:ctrlPr>
                            <a:rPr lang="en-CA" i="1">
                              <a:latin typeface="Cambria Math"/>
                            </a:rPr>
                          </m:ctrlPr>
                        </m:fPr>
                        <m:num>
                          <m:r>
                            <a:rPr lang="en-CA" i="1">
                              <a:latin typeface="Cambria Math" panose="02040503050406030204" pitchFamily="18" charset="0"/>
                            </a:rPr>
                            <m:t>1</m:t>
                          </m:r>
                        </m:num>
                        <m:den>
                          <m:r>
                            <a:rPr lang="en-CA" i="1">
                              <a:latin typeface="Cambria Math" panose="02040503050406030204" pitchFamily="18" charset="0"/>
                            </a:rPr>
                            <m:t>2</m:t>
                          </m:r>
                        </m:den>
                      </m:f>
                      <m:r>
                        <a:rPr lang="en-CA" b="0" i="1" smtClean="0">
                          <a:latin typeface="Cambria Math" panose="02040503050406030204" pitchFamily="18" charset="0"/>
                        </a:rPr>
                        <m:t>𝑘</m:t>
                      </m:r>
                      <m:sSup>
                        <m:sSupPr>
                          <m:ctrlPr>
                            <a:rPr lang="en-CA" b="0" i="1" smtClean="0">
                              <a:latin typeface="Cambria Math"/>
                            </a:rPr>
                          </m:ctrlPr>
                        </m:sSupPr>
                        <m:e>
                          <m:r>
                            <a:rPr lang="en-CA" b="0" i="1" smtClean="0">
                              <a:latin typeface="Cambria Math" panose="02040503050406030204" pitchFamily="18" charset="0"/>
                            </a:rPr>
                            <m:t>𝑥</m:t>
                          </m:r>
                        </m:e>
                        <m:sup>
                          <m:r>
                            <a:rPr lang="en-CA" b="0" i="1" smtClean="0">
                              <a:latin typeface="Cambria Math" panose="02040503050406030204" pitchFamily="18" charset="0"/>
                            </a:rPr>
                            <m:t>2</m:t>
                          </m:r>
                        </m:sup>
                      </m:sSup>
                    </m:oMath>
                  </m:oMathPara>
                </a14:m>
                <a:endParaRPr lang="en-CA" dirty="0" smtClean="0"/>
              </a:p>
              <a:p>
                <a:pPr marL="0" indent="0">
                  <a:buNone/>
                </a:pPr>
                <a:endParaRPr lang="en-CA" dirty="0" smtClean="0"/>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i="1">
                          <a:latin typeface="Cambria Math" panose="02040503050406030204" pitchFamily="18" charset="0"/>
                        </a:rPr>
                        <m:t>=</m:t>
                      </m:r>
                      <m:f>
                        <m:fPr>
                          <m:ctrlPr>
                            <a:rPr lang="en-CA" i="1">
                              <a:latin typeface="Cambria Math"/>
                            </a:rPr>
                          </m:ctrlPr>
                        </m:fPr>
                        <m:num>
                          <m:r>
                            <a:rPr lang="en-CA" i="1">
                              <a:latin typeface="Cambria Math" panose="02040503050406030204" pitchFamily="18" charset="0"/>
                            </a:rPr>
                            <m:t>1</m:t>
                          </m:r>
                        </m:num>
                        <m:den>
                          <m:r>
                            <a:rPr lang="en-CA" i="1">
                              <a:latin typeface="Cambria Math" panose="02040503050406030204" pitchFamily="18" charset="0"/>
                            </a:rPr>
                            <m:t>2</m:t>
                          </m:r>
                        </m:den>
                      </m:f>
                      <m:d>
                        <m:dPr>
                          <m:ctrlPr>
                            <a:rPr lang="en-CA" i="1" smtClean="0">
                              <a:latin typeface="Cambria Math"/>
                            </a:rPr>
                          </m:ctrlPr>
                        </m:dPr>
                        <m:e>
                          <m:r>
                            <a:rPr lang="en-CA" b="0" i="1" smtClean="0">
                              <a:latin typeface="Cambria Math" panose="02040503050406030204" pitchFamily="18" charset="0"/>
                            </a:rPr>
                            <m:t>620</m:t>
                          </m:r>
                        </m:e>
                      </m:d>
                      <m:sSup>
                        <m:sSupPr>
                          <m:ctrlPr>
                            <a:rPr lang="en-CA" i="1">
                              <a:latin typeface="Cambria Math"/>
                            </a:rPr>
                          </m:ctrlPr>
                        </m:sSupPr>
                        <m:e>
                          <m:r>
                            <a:rPr lang="en-CA" b="0" i="1" smtClean="0">
                              <a:latin typeface="Cambria Math" panose="02040503050406030204" pitchFamily="18" charset="0"/>
                            </a:rPr>
                            <m:t>.42</m:t>
                          </m:r>
                        </m:e>
                        <m:sup>
                          <m:r>
                            <a:rPr lang="en-CA" i="1">
                              <a:latin typeface="Cambria Math" panose="02040503050406030204" pitchFamily="18" charset="0"/>
                            </a:rPr>
                            <m:t>2</m:t>
                          </m:r>
                        </m:sup>
                      </m:sSup>
                    </m:oMath>
                  </m:oMathPara>
                </a14:m>
                <a:endParaRPr lang="en-CA" dirty="0" smtClean="0"/>
              </a:p>
              <a:p>
                <a:pPr marL="0" indent="0">
                  <a:buNone/>
                </a:pPr>
                <a:endParaRPr lang="en-CA" dirty="0"/>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i="1">
                          <a:latin typeface="Cambria Math" panose="02040503050406030204" pitchFamily="18" charset="0"/>
                        </a:rPr>
                        <m:t>=54.684</m:t>
                      </m:r>
                    </m:oMath>
                  </m:oMathPara>
                </a14:m>
                <a:endParaRPr lang="en-CA" b="0" dirty="0" smtClean="0"/>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i="1">
                          <a:latin typeface="Cambria Math" panose="02040503050406030204" pitchFamily="18" charset="0"/>
                        </a:rPr>
                        <m:t>=55 </m:t>
                      </m:r>
                      <m:r>
                        <a:rPr lang="en-CA" b="0" i="1" smtClean="0">
                          <a:latin typeface="Cambria Math" panose="02040503050406030204" pitchFamily="18" charset="0"/>
                        </a:rPr>
                        <m:t>𝐽</m:t>
                      </m:r>
                    </m:oMath>
                  </m:oMathPara>
                </a14:m>
                <a:endParaRPr lang="en-CA" dirty="0" smtClean="0"/>
              </a:p>
              <a:p>
                <a:pPr marL="0" indent="0">
                  <a:buNone/>
                </a:pPr>
                <a:r>
                  <a:rPr lang="en-CA" dirty="0" smtClean="0"/>
                  <a:t>					Of work ono the bow/arrow</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825352" y="1853248"/>
                <a:ext cx="6193417" cy="4195481"/>
              </a:xfrm>
              <a:blipFill rotWithShape="0">
                <a:blip r:embed="rId2"/>
                <a:stretch>
                  <a:fillRect l="-394" t="-727"/>
                </a:stretch>
              </a:blipFill>
            </p:spPr>
            <p:txBody>
              <a:bodyPr/>
              <a:lstStyle/>
              <a:p>
                <a:r>
                  <a:rPr lang="en-CA">
                    <a:noFill/>
                  </a:rPr>
                  <a:t> </a:t>
                </a:r>
              </a:p>
            </p:txBody>
          </p:sp>
        </mc:Fallback>
      </mc:AlternateContent>
      <p:pic>
        <p:nvPicPr>
          <p:cNvPr id="6" name="Picture 2" descr="http://ar.cdn01.mundotkm.com/2015/04/foto-1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7193" y="2485756"/>
            <a:ext cx="4457229" cy="297074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69293" y="5627351"/>
            <a:ext cx="5152768" cy="215444"/>
          </a:xfrm>
          <a:prstGeom prst="rect">
            <a:avLst/>
          </a:prstGeom>
          <a:noFill/>
        </p:spPr>
        <p:txBody>
          <a:bodyPr wrap="square" rtlCol="0">
            <a:spAutoFit/>
          </a:bodyPr>
          <a:lstStyle/>
          <a:p>
            <a:r>
              <a:rPr lang="en-CA" sz="800" dirty="0"/>
              <a:t>http://ar.cdn01.mundotkm.com/2015/04/foto-19.jpg</a:t>
            </a:r>
          </a:p>
        </p:txBody>
      </p:sp>
    </p:spTree>
    <p:extLst>
      <p:ext uri="{BB962C8B-B14F-4D97-AF65-F5344CB8AC3E}">
        <p14:creationId xmlns:p14="http://schemas.microsoft.com/office/powerpoint/2010/main" val="31179879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Done!</a:t>
            </a:r>
            <a:endParaRPr lang="en-CA"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162383" y="581892"/>
            <a:ext cx="4734707" cy="6113826"/>
          </a:xfrm>
        </p:spPr>
      </p:pic>
      <p:sp>
        <p:nvSpPr>
          <p:cNvPr id="3" name="TextBox 2"/>
          <p:cNvSpPr txBox="1"/>
          <p:nvPr/>
        </p:nvSpPr>
        <p:spPr>
          <a:xfrm>
            <a:off x="3162383" y="6642556"/>
            <a:ext cx="3843898" cy="215444"/>
          </a:xfrm>
          <a:prstGeom prst="rect">
            <a:avLst/>
          </a:prstGeom>
          <a:noFill/>
        </p:spPr>
        <p:txBody>
          <a:bodyPr wrap="square" rtlCol="0">
            <a:spAutoFit/>
          </a:bodyPr>
          <a:lstStyle/>
          <a:p>
            <a:r>
              <a:rPr lang="en-CA" sz="800" dirty="0"/>
              <a:t>http://memegenerator.net/Katniss-Three-Finger-Salute</a:t>
            </a:r>
          </a:p>
        </p:txBody>
      </p:sp>
    </p:spTree>
    <p:extLst>
      <p:ext uri="{BB962C8B-B14F-4D97-AF65-F5344CB8AC3E}">
        <p14:creationId xmlns:p14="http://schemas.microsoft.com/office/powerpoint/2010/main" val="11777788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Work:</a:t>
            </a:r>
            <a:endParaRPr lang="en-C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20000"/>
              </a:bodyPr>
              <a:lstStyle/>
              <a:p>
                <a:r>
                  <a:rPr lang="en-CA" dirty="0" smtClean="0"/>
                  <a:t>Mechanical definition:</a:t>
                </a:r>
              </a:p>
              <a:p>
                <a:pPr lvl="1"/>
                <a:r>
                  <a:rPr lang="en-CA" dirty="0" smtClean="0"/>
                  <a:t>Work is the product of force and displacement </a:t>
                </a:r>
                <a:r>
                  <a:rPr lang="en-CA" i="1" dirty="0" smtClean="0"/>
                  <a:t>when acting in the same dimension</a:t>
                </a:r>
                <a:r>
                  <a:rPr lang="en-CA" dirty="0" smtClean="0"/>
                  <a:t>.</a:t>
                </a:r>
              </a:p>
              <a:p>
                <a:pPr marL="0"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𝑤</m:t>
                      </m:r>
                      <m:r>
                        <a:rPr lang="en-CA" b="0" i="1" smtClean="0">
                          <a:latin typeface="Cambria Math" panose="02040503050406030204" pitchFamily="18" charset="0"/>
                        </a:rPr>
                        <m:t>=</m:t>
                      </m:r>
                      <m:r>
                        <a:rPr lang="en-CA" b="0" i="1" smtClean="0">
                          <a:latin typeface="Cambria Math" panose="02040503050406030204" pitchFamily="18" charset="0"/>
                        </a:rPr>
                        <m:t>𝐹𝑠</m:t>
                      </m:r>
                      <m:func>
                        <m:funcPr>
                          <m:ctrlPr>
                            <a:rPr lang="en-CA" b="0" i="1" smtClean="0">
                              <a:latin typeface="Cambria Math"/>
                            </a:rPr>
                          </m:ctrlPr>
                        </m:funcPr>
                        <m:fName>
                          <m:r>
                            <m:rPr>
                              <m:sty m:val="p"/>
                            </m:rPr>
                            <a:rPr lang="en-CA" b="0" i="0" smtClean="0">
                              <a:latin typeface="Cambria Math" panose="02040503050406030204" pitchFamily="18" charset="0"/>
                            </a:rPr>
                            <m:t>cos</m:t>
                          </m:r>
                        </m:fName>
                        <m:e>
                          <m:r>
                            <a:rPr lang="en-CA" b="0" i="1" smtClean="0">
                              <a:latin typeface="Cambria Math" panose="02040503050406030204" pitchFamily="18" charset="0"/>
                              <a:ea typeface="Cambria Math" panose="02040503050406030204" pitchFamily="18" charset="0"/>
                            </a:rPr>
                            <m:t>𝜃</m:t>
                          </m:r>
                        </m:e>
                      </m:func>
                    </m:oMath>
                  </m:oMathPara>
                </a14:m>
                <a:endParaRPr lang="en-CA" dirty="0" smtClean="0"/>
              </a:p>
              <a:p>
                <a:r>
                  <a:rPr lang="en-CA" dirty="0" smtClean="0"/>
                  <a:t>Where	 </a:t>
                </a:r>
                <a:r>
                  <a:rPr lang="en-CA" i="1" dirty="0" smtClean="0">
                    <a:latin typeface="Times New Roman" panose="02020603050405020304" pitchFamily="18" charset="0"/>
                    <a:cs typeface="Times New Roman" panose="02020603050405020304" pitchFamily="18" charset="0"/>
                  </a:rPr>
                  <a:t>W</a:t>
                </a:r>
                <a:r>
                  <a:rPr lang="en-CA" dirty="0" smtClean="0"/>
                  <a:t> is work in joules.</a:t>
                </a:r>
              </a:p>
              <a:p>
                <a:pPr marL="0" indent="0">
                  <a:buNone/>
                </a:pPr>
                <a:r>
                  <a:rPr lang="en-CA" dirty="0"/>
                  <a:t>	</a:t>
                </a:r>
                <a:r>
                  <a:rPr lang="en-CA" dirty="0" smtClean="0"/>
                  <a:t>		 </a:t>
                </a:r>
                <a:r>
                  <a:rPr lang="en-CA" i="1" dirty="0" smtClean="0">
                    <a:latin typeface="Times New Roman" panose="02020603050405020304" pitchFamily="18" charset="0"/>
                    <a:cs typeface="Times New Roman" panose="02020603050405020304" pitchFamily="18" charset="0"/>
                  </a:rPr>
                  <a:t>F</a:t>
                </a:r>
                <a:r>
                  <a:rPr lang="en-CA" dirty="0" smtClean="0"/>
                  <a:t> is force in </a:t>
                </a:r>
                <a:r>
                  <a:rPr lang="en-CA" dirty="0" err="1" smtClean="0"/>
                  <a:t>newtons</a:t>
                </a:r>
                <a:r>
                  <a:rPr lang="en-CA" dirty="0" smtClean="0"/>
                  <a:t>.</a:t>
                </a:r>
              </a:p>
              <a:p>
                <a:pPr marL="0" indent="0">
                  <a:buNone/>
                </a:pPr>
                <a:r>
                  <a:rPr lang="en-CA" dirty="0"/>
                  <a:t>	</a:t>
                </a:r>
                <a:r>
                  <a:rPr lang="en-CA" dirty="0" smtClean="0"/>
                  <a:t>		 </a:t>
                </a:r>
                <a:r>
                  <a:rPr lang="en-CA" i="1" dirty="0" smtClean="0">
                    <a:latin typeface="Times New Roman" panose="02020603050405020304" pitchFamily="18" charset="0"/>
                    <a:cs typeface="Times New Roman" panose="02020603050405020304" pitchFamily="18" charset="0"/>
                  </a:rPr>
                  <a:t>s</a:t>
                </a:r>
                <a:r>
                  <a:rPr lang="en-CA" dirty="0" smtClean="0"/>
                  <a:t> is displacement in metres.</a:t>
                </a:r>
              </a:p>
              <a:p>
                <a:pPr marL="0" indent="0">
                  <a:buNone/>
                </a:pPr>
                <a:r>
                  <a:rPr lang="en-CA" dirty="0"/>
                  <a:t>	</a:t>
                </a:r>
                <a:r>
                  <a:rPr lang="en-CA" dirty="0" smtClean="0"/>
                  <a:t>		</a:t>
                </a:r>
                <a:r>
                  <a:rPr lang="el-GR" i="1" dirty="0" smtClean="0">
                    <a:latin typeface="Times New Roman" panose="02020603050405020304" pitchFamily="18" charset="0"/>
                    <a:cs typeface="Times New Roman" panose="02020603050405020304" pitchFamily="18" charset="0"/>
                  </a:rPr>
                  <a:t>θ</a:t>
                </a:r>
                <a:r>
                  <a:rPr lang="en-CA" i="1" dirty="0" smtClean="0">
                    <a:latin typeface="Times New Roman" panose="02020603050405020304" pitchFamily="18" charset="0"/>
                    <a:cs typeface="Times New Roman" panose="02020603050405020304" pitchFamily="18" charset="0"/>
                  </a:rPr>
                  <a:t> </a:t>
                </a:r>
                <a:r>
                  <a:rPr lang="en-CA" dirty="0" smtClean="0">
                    <a:latin typeface="+mn-lt"/>
                    <a:cs typeface="Times New Roman" panose="02020603050405020304" pitchFamily="18" charset="0"/>
                  </a:rPr>
                  <a:t>is the angle between the force and the displacement.</a:t>
                </a:r>
              </a:p>
              <a:p>
                <a:endParaRPr lang="en-CA" dirty="0" smtClean="0"/>
              </a:p>
              <a:p>
                <a:r>
                  <a:rPr lang="en-CA" dirty="0" smtClean="0"/>
                  <a:t>Work is a SCALAR quantity.</a:t>
                </a:r>
              </a:p>
              <a:p>
                <a:r>
                  <a:rPr lang="en-CA" dirty="0" smtClean="0"/>
                  <a:t>The SI unit for work is Joules (J).</a:t>
                </a:r>
              </a:p>
              <a:p>
                <a:pPr lvl="1"/>
                <a:r>
                  <a:rPr lang="en-CA" dirty="0" smtClean="0"/>
                  <a:t>Joules is a “derived unit” = </a:t>
                </a:r>
                <a:r>
                  <a:rPr lang="en-CA" dirty="0" smtClean="0">
                    <a:latin typeface="Times New Roman" panose="02020603050405020304" pitchFamily="18" charset="0"/>
                    <a:cs typeface="Times New Roman" panose="02020603050405020304" pitchFamily="18" charset="0"/>
                  </a:rPr>
                  <a:t>kgm</a:t>
                </a:r>
                <a:r>
                  <a:rPr lang="en-CA" baseline="30000" dirty="0" smtClean="0">
                    <a:latin typeface="Times New Roman" panose="02020603050405020304" pitchFamily="18" charset="0"/>
                    <a:cs typeface="Times New Roman" panose="02020603050405020304" pitchFamily="18" charset="0"/>
                  </a:rPr>
                  <a:t>2</a:t>
                </a:r>
                <a:r>
                  <a:rPr lang="en-CA" dirty="0" smtClean="0">
                    <a:latin typeface="Times New Roman" panose="02020603050405020304" pitchFamily="18" charset="0"/>
                    <a:cs typeface="Times New Roman" panose="02020603050405020304" pitchFamily="18" charset="0"/>
                  </a:rPr>
                  <a:t> s</a:t>
                </a:r>
                <a:r>
                  <a:rPr lang="en-CA" baseline="30000" dirty="0" smtClean="0">
                    <a:latin typeface="Times New Roman" panose="02020603050405020304" pitchFamily="18" charset="0"/>
                    <a:cs typeface="Times New Roman" panose="02020603050405020304" pitchFamily="18" charset="0"/>
                  </a:rPr>
                  <a:t>-2</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272" t="-2180"/>
                </a:stretch>
              </a:blipFill>
            </p:spPr>
            <p:txBody>
              <a:bodyPr/>
              <a:lstStyle/>
              <a:p>
                <a:r>
                  <a:rPr lang="en-CA">
                    <a:noFill/>
                  </a:rPr>
                  <a:t> </a:t>
                </a:r>
              </a:p>
            </p:txBody>
          </p:sp>
        </mc:Fallback>
      </mc:AlternateContent>
    </p:spTree>
    <p:extLst>
      <p:ext uri="{BB962C8B-B14F-4D97-AF65-F5344CB8AC3E}">
        <p14:creationId xmlns:p14="http://schemas.microsoft.com/office/powerpoint/2010/main" val="1789705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094" y="511815"/>
            <a:ext cx="9404723" cy="1400530"/>
          </a:xfrm>
        </p:spPr>
        <p:txBody>
          <a:bodyPr/>
          <a:lstStyle/>
          <a:p>
            <a:r>
              <a:rPr lang="en-CA" dirty="0" smtClean="0"/>
              <a:t>Sample Problems</a:t>
            </a:r>
            <a:endParaRPr lang="en-CA" dirty="0"/>
          </a:p>
        </p:txBody>
      </p:sp>
      <p:sp>
        <p:nvSpPr>
          <p:cNvPr id="3" name="Content Placeholder 2"/>
          <p:cNvSpPr>
            <a:spLocks noGrp="1"/>
          </p:cNvSpPr>
          <p:nvPr>
            <p:ph idx="1"/>
          </p:nvPr>
        </p:nvSpPr>
        <p:spPr>
          <a:xfrm>
            <a:off x="811755" y="1406031"/>
            <a:ext cx="7827733" cy="4195481"/>
          </a:xfrm>
        </p:spPr>
        <p:txBody>
          <a:bodyPr/>
          <a:lstStyle/>
          <a:p>
            <a:r>
              <a:rPr lang="en-CA" dirty="0" err="1" smtClean="0"/>
              <a:t>Siamand</a:t>
            </a:r>
            <a:r>
              <a:rPr lang="en-CA" dirty="0" smtClean="0"/>
              <a:t> </a:t>
            </a:r>
            <a:r>
              <a:rPr lang="en-CA" dirty="0" err="1" smtClean="0"/>
              <a:t>Rahaman</a:t>
            </a:r>
            <a:r>
              <a:rPr lang="en-CA" dirty="0" smtClean="0"/>
              <a:t> is an Iranian power lifter, he won the gold medal at the 2012 Paralympics and the 2010 world championships.  He holds the world record for bench pressing 285.5 kg.</a:t>
            </a:r>
          </a:p>
          <a:p>
            <a:pPr lvl="1"/>
            <a:r>
              <a:rPr lang="en-CA" dirty="0" smtClean="0"/>
              <a:t>If he lifted the 285.5 kg a distance of 55 cm, how much work did he do against gravity?</a:t>
            </a:r>
          </a:p>
        </p:txBody>
      </p:sp>
      <p:pic>
        <p:nvPicPr>
          <p:cNvPr id="1026" name="Picture 2" descr="http://www.thetimes.co.uk/tto/multimedia/archive/00333/112578623_paralympi_333287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762" y="4156924"/>
            <a:ext cx="2711187" cy="180600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76762" y="6104545"/>
            <a:ext cx="3387048" cy="338554"/>
          </a:xfrm>
          <a:prstGeom prst="rect">
            <a:avLst/>
          </a:prstGeom>
          <a:noFill/>
        </p:spPr>
        <p:txBody>
          <a:bodyPr wrap="square" rtlCol="0">
            <a:spAutoFit/>
          </a:bodyPr>
          <a:lstStyle/>
          <a:p>
            <a:r>
              <a:rPr lang="en-CA" sz="800" dirty="0"/>
              <a:t>http://www.thetimes.co.uk/tto/multimedia/archive/00333/112578623_paralympi_333287c.jpg</a:t>
            </a:r>
          </a:p>
        </p:txBody>
      </p:sp>
      <p:pic>
        <p:nvPicPr>
          <p:cNvPr id="1028" name="Picture 4" descr="http://i.ytimg.com/vi/BF7KqoQyu-E/hqdefaul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58067" y="3912688"/>
            <a:ext cx="2922475" cy="219185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557827" y="6232472"/>
            <a:ext cx="3095491" cy="215444"/>
          </a:xfrm>
          <a:prstGeom prst="rect">
            <a:avLst/>
          </a:prstGeom>
          <a:noFill/>
        </p:spPr>
        <p:txBody>
          <a:bodyPr wrap="square" rtlCol="0">
            <a:spAutoFit/>
          </a:bodyPr>
          <a:lstStyle/>
          <a:p>
            <a:r>
              <a:rPr lang="en-CA" sz="800" dirty="0"/>
              <a:t>http://i.ytimg.com/vi/BF7KqoQyu-E/hqdefault.jpg</a:t>
            </a:r>
          </a:p>
        </p:txBody>
      </p:sp>
      <p:pic>
        <p:nvPicPr>
          <p:cNvPr id="1030" name="Picture 6" descr="https://i.ytimg.com/vi/Hn3MgB_11Hg/hqdefaul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39488" y="3970843"/>
            <a:ext cx="2904218" cy="217816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8722472" y="6166100"/>
            <a:ext cx="2738250" cy="215444"/>
          </a:xfrm>
          <a:prstGeom prst="rect">
            <a:avLst/>
          </a:prstGeom>
          <a:noFill/>
        </p:spPr>
        <p:txBody>
          <a:bodyPr wrap="none" rtlCol="0">
            <a:spAutoFit/>
          </a:bodyPr>
          <a:lstStyle/>
          <a:p>
            <a:r>
              <a:rPr lang="en-CA" sz="800" dirty="0"/>
              <a:t>https://i.ytimg.com/vi/Hn3MgB_11Hg/hqdefault.jpg</a:t>
            </a:r>
          </a:p>
        </p:txBody>
      </p:sp>
    </p:spTree>
    <p:extLst>
      <p:ext uri="{BB962C8B-B14F-4D97-AF65-F5344CB8AC3E}">
        <p14:creationId xmlns:p14="http://schemas.microsoft.com/office/powerpoint/2010/main" val="32707245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Seriously?  Are you sneaking ahead without trying to solve the problem?</a:t>
            </a:r>
            <a:endParaRPr lang="en-CA" dirty="0"/>
          </a:p>
        </p:txBody>
      </p:sp>
      <p:sp>
        <p:nvSpPr>
          <p:cNvPr id="3" name="Content Placeholder 2"/>
          <p:cNvSpPr>
            <a:spLocks noGrp="1"/>
          </p:cNvSpPr>
          <p:nvPr>
            <p:ph idx="1"/>
          </p:nvPr>
        </p:nvSpPr>
        <p:spPr>
          <a:xfrm>
            <a:off x="1103312" y="2631989"/>
            <a:ext cx="8946541" cy="3616410"/>
          </a:xfrm>
        </p:spPr>
        <p:txBody>
          <a:bodyPr/>
          <a:lstStyle/>
          <a:p>
            <a:r>
              <a:rPr lang="en-CA" dirty="0" smtClean="0"/>
              <a:t>Solve first, or at least a respectable chunk of time trying to think this through before you look at how to do it…</a:t>
            </a:r>
          </a:p>
          <a:p>
            <a:endParaRPr lang="en-CA" dirty="0"/>
          </a:p>
          <a:p>
            <a:r>
              <a:rPr lang="en-CA" dirty="0" smtClean="0"/>
              <a:t>The more effort you put in now, the better you will be.</a:t>
            </a:r>
          </a:p>
          <a:p>
            <a:endParaRPr lang="en-CA" dirty="0"/>
          </a:p>
          <a:p>
            <a:r>
              <a:rPr lang="en-CA" dirty="0" smtClean="0"/>
              <a:t>At least draw a free body diagram first…</a:t>
            </a:r>
            <a:endParaRPr lang="en-CA" dirty="0"/>
          </a:p>
        </p:txBody>
      </p:sp>
    </p:spTree>
    <p:extLst>
      <p:ext uri="{BB962C8B-B14F-4D97-AF65-F5344CB8AC3E}">
        <p14:creationId xmlns:p14="http://schemas.microsoft.com/office/powerpoint/2010/main" val="14884744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Solution</a:t>
            </a:r>
            <a:endParaRPr lang="en-CA" dirty="0"/>
          </a:p>
        </p:txBody>
      </p:sp>
      <p:sp>
        <p:nvSpPr>
          <p:cNvPr id="3" name="Content Placeholder 2"/>
          <p:cNvSpPr>
            <a:spLocks noGrp="1"/>
          </p:cNvSpPr>
          <p:nvPr>
            <p:ph idx="1"/>
          </p:nvPr>
        </p:nvSpPr>
        <p:spPr>
          <a:xfrm>
            <a:off x="1103313" y="2052918"/>
            <a:ext cx="8268180" cy="4195481"/>
          </a:xfrm>
        </p:spPr>
        <p:txBody>
          <a:bodyPr/>
          <a:lstStyle/>
          <a:p>
            <a:r>
              <a:rPr lang="en-CA" dirty="0" smtClean="0"/>
              <a:t>As always, when dealing with forces, it helps to draw a FBD.</a:t>
            </a:r>
          </a:p>
          <a:p>
            <a:r>
              <a:rPr lang="en-CA" dirty="0" smtClean="0"/>
              <a:t>When dealing with work, it also helps to put an arrow somewhere that gives the direction of the displacement.</a:t>
            </a:r>
          </a:p>
          <a:p>
            <a:r>
              <a:rPr lang="en-CA" dirty="0" smtClean="0"/>
              <a:t>In this problem, the force that </a:t>
            </a:r>
            <a:r>
              <a:rPr lang="en-CA" dirty="0" err="1" smtClean="0"/>
              <a:t>Rahaman</a:t>
            </a:r>
            <a:r>
              <a:rPr lang="en-CA" dirty="0" smtClean="0"/>
              <a:t> must apply to lift the mass upwards against gravity is the same as gravitational force. </a:t>
            </a:r>
          </a:p>
          <a:p>
            <a:pPr lvl="1"/>
            <a:r>
              <a:rPr lang="en-CA" dirty="0" smtClean="0"/>
              <a:t>To lift something at a constant speed: you must match the downwards gravitational force.</a:t>
            </a:r>
          </a:p>
          <a:p>
            <a:r>
              <a:rPr lang="en-CA" dirty="0" smtClean="0"/>
              <a:t>Note: here, the displacement is in the same direction as the applied force, so the angle between them (</a:t>
            </a:r>
            <a:r>
              <a:rPr lang="el-GR" i="1" dirty="0" smtClean="0">
                <a:latin typeface="Times New Roman" panose="02020603050405020304" pitchFamily="18" charset="0"/>
                <a:cs typeface="Times New Roman" panose="02020603050405020304" pitchFamily="18" charset="0"/>
              </a:rPr>
              <a:t>θ</a:t>
            </a:r>
            <a:r>
              <a:rPr lang="en-CA" dirty="0" smtClean="0"/>
              <a:t>) is zero.  (</a:t>
            </a:r>
            <a:r>
              <a:rPr lang="el-GR" i="1" dirty="0" smtClean="0">
                <a:latin typeface="Times New Roman" panose="02020603050405020304" pitchFamily="18" charset="0"/>
                <a:cs typeface="Times New Roman" panose="02020603050405020304" pitchFamily="18" charset="0"/>
              </a:rPr>
              <a:t>θ</a:t>
            </a:r>
            <a:r>
              <a:rPr lang="en-CA" i="1" dirty="0" smtClean="0">
                <a:latin typeface="Times New Roman" panose="02020603050405020304" pitchFamily="18" charset="0"/>
                <a:cs typeface="Times New Roman" panose="02020603050405020304" pitchFamily="18" charset="0"/>
              </a:rPr>
              <a:t>=0</a:t>
            </a:r>
            <a:r>
              <a:rPr lang="en-CA" dirty="0" smtClean="0"/>
              <a:t>)</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71492" y="1731679"/>
            <a:ext cx="2016944" cy="3586341"/>
          </a:xfrm>
          <a:prstGeom prst="rect">
            <a:avLst/>
          </a:prstGeom>
        </p:spPr>
      </p:pic>
    </p:spTree>
    <p:extLst>
      <p:ext uri="{BB962C8B-B14F-4D97-AF65-F5344CB8AC3E}">
        <p14:creationId xmlns:p14="http://schemas.microsoft.com/office/powerpoint/2010/main" val="41843344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Solution</a:t>
            </a:r>
            <a:endParaRPr lang="en-C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03313" y="2052918"/>
                <a:ext cx="8268180" cy="4195481"/>
              </a:xfrm>
            </p:spPr>
            <p:txBody>
              <a:bodyPr>
                <a:normAutofit fontScale="92500" lnSpcReduction="20000"/>
              </a:bodyPr>
              <a:lstStyle/>
              <a:p>
                <a:pPr marL="0" indent="0">
                  <a:buNone/>
                </a:pPr>
                <a:r>
                  <a:rPr lang="en-CA" dirty="0" smtClean="0"/>
                  <a:t>So </a:t>
                </a:r>
                <a:r>
                  <a:rPr lang="en-CA" dirty="0" err="1" smtClean="0"/>
                  <a:t>Rahaman</a:t>
                </a:r>
                <a:r>
                  <a:rPr lang="en-CA" dirty="0" smtClean="0"/>
                  <a:t> must apply a force = </a:t>
                </a:r>
                <a:r>
                  <a:rPr lang="en-CA" dirty="0" err="1" smtClean="0"/>
                  <a:t>Fg</a:t>
                </a:r>
                <a:r>
                  <a:rPr lang="en-CA" dirty="0" smtClean="0"/>
                  <a:t>.</a:t>
                </a:r>
              </a:p>
              <a:p>
                <a:pPr marL="0" indent="0">
                  <a:buNone/>
                </a:pPr>
                <a14:m>
                  <m:oMathPara xmlns:m="http://schemas.openxmlformats.org/officeDocument/2006/math">
                    <m:oMathParaPr>
                      <m:jc m:val="centerGroup"/>
                    </m:oMathParaPr>
                    <m:oMath xmlns:m="http://schemas.openxmlformats.org/officeDocument/2006/math">
                      <m:sSub>
                        <m:sSubPr>
                          <m:ctrlPr>
                            <a:rPr lang="en-CA" i="1" smtClean="0">
                              <a:latin typeface="Cambria Math"/>
                            </a:rPr>
                          </m:ctrlPr>
                        </m:sSubPr>
                        <m:e>
                          <m:r>
                            <a:rPr lang="en-CA" b="0" i="1" smtClean="0">
                              <a:latin typeface="Cambria Math" panose="02040503050406030204" pitchFamily="18" charset="0"/>
                            </a:rPr>
                            <m:t>𝐹</m:t>
                          </m:r>
                        </m:e>
                        <m:sub>
                          <m:r>
                            <a:rPr lang="en-CA" b="0" i="1" smtClean="0">
                              <a:latin typeface="Cambria Math" panose="02040503050406030204" pitchFamily="18" charset="0"/>
                            </a:rPr>
                            <m:t>𝐴</m:t>
                          </m:r>
                        </m:sub>
                      </m:sSub>
                      <m:r>
                        <a:rPr lang="en-CA" b="0" i="0" smtClean="0">
                          <a:latin typeface="Cambria Math" panose="02040503050406030204" pitchFamily="18" charset="0"/>
                        </a:rPr>
                        <m:t>=</m:t>
                      </m:r>
                      <m:sSub>
                        <m:sSubPr>
                          <m:ctrlPr>
                            <a:rPr lang="en-CA" b="0" i="1" smtClean="0">
                              <a:latin typeface="Cambria Math"/>
                            </a:rPr>
                          </m:ctrlPr>
                        </m:sSubPr>
                        <m:e>
                          <m:r>
                            <a:rPr lang="en-CA" b="0" i="1" smtClean="0">
                              <a:latin typeface="Cambria Math" panose="02040503050406030204" pitchFamily="18" charset="0"/>
                            </a:rPr>
                            <m:t>𝐹</m:t>
                          </m:r>
                        </m:e>
                        <m:sub>
                          <m:r>
                            <a:rPr lang="en-CA" b="0" i="1" smtClean="0">
                              <a:latin typeface="Cambria Math" panose="02040503050406030204" pitchFamily="18" charset="0"/>
                            </a:rPr>
                            <m:t>𝑔</m:t>
                          </m:r>
                        </m:sub>
                      </m:sSub>
                      <m:r>
                        <a:rPr lang="en-CA" b="0" i="1" smtClean="0">
                          <a:latin typeface="Cambria Math" panose="02040503050406030204" pitchFamily="18" charset="0"/>
                        </a:rPr>
                        <m:t>=</m:t>
                      </m:r>
                      <m:r>
                        <a:rPr lang="en-CA" b="0" i="1" smtClean="0">
                          <a:latin typeface="Cambria Math" panose="02040503050406030204" pitchFamily="18" charset="0"/>
                        </a:rPr>
                        <m:t>𝑚𝑔</m:t>
                      </m:r>
                    </m:oMath>
                  </m:oMathPara>
                </a14:m>
                <a:endParaRPr lang="en-CA" dirty="0" smtClean="0"/>
              </a:p>
              <a:p>
                <a:pPr marL="0" indent="0">
                  <a:buNone/>
                </a:pPr>
                <a14:m>
                  <m:oMathPara xmlns:m="http://schemas.openxmlformats.org/officeDocument/2006/math">
                    <m:oMathParaPr>
                      <m:jc m:val="centerGroup"/>
                    </m:oMathParaPr>
                    <m:oMath xmlns:m="http://schemas.openxmlformats.org/officeDocument/2006/math">
                      <m:sSub>
                        <m:sSubPr>
                          <m:ctrlPr>
                            <a:rPr lang="en-CA" i="1">
                              <a:latin typeface="Cambria Math"/>
                            </a:rPr>
                          </m:ctrlPr>
                        </m:sSubPr>
                        <m:e>
                          <m:r>
                            <a:rPr lang="en-CA" i="1">
                              <a:latin typeface="Cambria Math" panose="02040503050406030204" pitchFamily="18" charset="0"/>
                            </a:rPr>
                            <m:t>𝐹</m:t>
                          </m:r>
                        </m:e>
                        <m:sub>
                          <m:r>
                            <a:rPr lang="en-CA" i="1">
                              <a:latin typeface="Cambria Math" panose="02040503050406030204" pitchFamily="18" charset="0"/>
                            </a:rPr>
                            <m:t>𝐴</m:t>
                          </m:r>
                        </m:sub>
                      </m:sSub>
                      <m:r>
                        <a:rPr lang="en-CA">
                          <a:latin typeface="Cambria Math" panose="02040503050406030204" pitchFamily="18" charset="0"/>
                        </a:rPr>
                        <m:t>=</m:t>
                      </m:r>
                      <m:r>
                        <a:rPr lang="en-CA" b="0" i="1" smtClean="0">
                          <a:latin typeface="Cambria Math" panose="02040503050406030204" pitchFamily="18" charset="0"/>
                        </a:rPr>
                        <m:t>285.5</m:t>
                      </m:r>
                      <m:r>
                        <a:rPr lang="en-CA" b="0" i="1" smtClean="0">
                          <a:latin typeface="Cambria Math" panose="02040503050406030204" pitchFamily="18" charset="0"/>
                          <a:ea typeface="Cambria Math" panose="02040503050406030204" pitchFamily="18" charset="0"/>
                        </a:rPr>
                        <m:t>×9</m:t>
                      </m:r>
                      <m:r>
                        <a:rPr lang="en-CA" b="0" i="1" smtClean="0">
                          <a:latin typeface="Cambria Math" panose="02040503050406030204" pitchFamily="18" charset="0"/>
                        </a:rPr>
                        <m:t>.8</m:t>
                      </m:r>
                    </m:oMath>
                  </m:oMathPara>
                </a14:m>
                <a:endParaRPr lang="en-CA" dirty="0" smtClean="0"/>
              </a:p>
              <a:p>
                <a:pPr marL="0" indent="0">
                  <a:buNone/>
                </a:pPr>
                <a:r>
                  <a:rPr lang="en-CA" dirty="0" smtClean="0"/>
                  <a:t>And the work is given by</a:t>
                </a:r>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i="1">
                          <a:latin typeface="Cambria Math" panose="02040503050406030204" pitchFamily="18" charset="0"/>
                        </a:rPr>
                        <m:t>=</m:t>
                      </m:r>
                      <m:r>
                        <a:rPr lang="en-CA" i="1">
                          <a:latin typeface="Cambria Math" panose="02040503050406030204" pitchFamily="18" charset="0"/>
                        </a:rPr>
                        <m:t>𝐹𝑠</m:t>
                      </m:r>
                      <m:func>
                        <m:funcPr>
                          <m:ctrlPr>
                            <a:rPr lang="en-CA" i="1">
                              <a:latin typeface="Cambria Math"/>
                            </a:rPr>
                          </m:ctrlPr>
                        </m:funcPr>
                        <m:fName>
                          <m:r>
                            <m:rPr>
                              <m:sty m:val="p"/>
                            </m:rPr>
                            <a:rPr lang="en-CA">
                              <a:latin typeface="Cambria Math" panose="02040503050406030204" pitchFamily="18" charset="0"/>
                            </a:rPr>
                            <m:t>cos</m:t>
                          </m:r>
                        </m:fName>
                        <m:e>
                          <m:r>
                            <a:rPr lang="en-CA" i="1">
                              <a:latin typeface="Cambria Math" panose="02040503050406030204" pitchFamily="18" charset="0"/>
                              <a:ea typeface="Cambria Math" panose="02040503050406030204" pitchFamily="18" charset="0"/>
                            </a:rPr>
                            <m:t>𝜃</m:t>
                          </m:r>
                        </m:e>
                      </m:func>
                    </m:oMath>
                  </m:oMathPara>
                </a14:m>
                <a:endParaRPr lang="en-CA" dirty="0" smtClean="0"/>
              </a:p>
              <a:p>
                <a:pPr marL="0" indent="0">
                  <a:buNone/>
                </a:pPr>
                <a:r>
                  <a:rPr lang="en-CA" dirty="0" smtClean="0"/>
                  <a:t>In this case</a:t>
                </a:r>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i="1">
                          <a:latin typeface="Cambria Math" panose="02040503050406030204" pitchFamily="18" charset="0"/>
                        </a:rPr>
                        <m:t>=</m:t>
                      </m:r>
                      <m:r>
                        <a:rPr lang="en-CA" b="0" i="1" smtClean="0">
                          <a:latin typeface="Cambria Math" panose="02040503050406030204" pitchFamily="18" charset="0"/>
                        </a:rPr>
                        <m:t>𝑚𝑔</m:t>
                      </m:r>
                      <m:r>
                        <a:rPr lang="en-CA" i="1">
                          <a:latin typeface="Cambria Math" panose="02040503050406030204" pitchFamily="18" charset="0"/>
                        </a:rPr>
                        <m:t>𝑠</m:t>
                      </m:r>
                      <m:func>
                        <m:funcPr>
                          <m:ctrlPr>
                            <a:rPr lang="en-CA" i="1">
                              <a:latin typeface="Cambria Math"/>
                            </a:rPr>
                          </m:ctrlPr>
                        </m:funcPr>
                        <m:fName>
                          <m:r>
                            <m:rPr>
                              <m:sty m:val="p"/>
                            </m:rPr>
                            <a:rPr lang="en-CA">
                              <a:latin typeface="Cambria Math" panose="02040503050406030204" pitchFamily="18" charset="0"/>
                            </a:rPr>
                            <m:t>cos</m:t>
                          </m:r>
                        </m:fName>
                        <m:e>
                          <m:r>
                            <a:rPr lang="en-CA" i="1">
                              <a:latin typeface="Cambria Math" panose="02040503050406030204" pitchFamily="18" charset="0"/>
                              <a:ea typeface="Cambria Math" panose="02040503050406030204" pitchFamily="18" charset="0"/>
                            </a:rPr>
                            <m:t>𝜃</m:t>
                          </m:r>
                        </m:e>
                      </m:func>
                    </m:oMath>
                  </m:oMathPara>
                </a14:m>
                <a:endParaRPr lang="en-CA" dirty="0" smtClean="0"/>
              </a:p>
              <a:p>
                <a:pPr marL="0" indent="0">
                  <a:buNone/>
                </a:pPr>
                <a:r>
                  <a:rPr lang="en-CA" dirty="0" smtClean="0"/>
                  <a:t>Since </a:t>
                </a:r>
                <a:r>
                  <a:rPr lang="el-GR" i="1" dirty="0" smtClean="0">
                    <a:latin typeface="Times New Roman" panose="02020603050405020304" pitchFamily="18" charset="0"/>
                    <a:cs typeface="Times New Roman" panose="02020603050405020304" pitchFamily="18" charset="0"/>
                  </a:rPr>
                  <a:t>θ</a:t>
                </a:r>
                <a:r>
                  <a:rPr lang="en-CA" i="1" dirty="0" smtClean="0">
                    <a:latin typeface="Times New Roman" panose="02020603050405020304" pitchFamily="18" charset="0"/>
                    <a:cs typeface="Times New Roman" panose="02020603050405020304" pitchFamily="18" charset="0"/>
                  </a:rPr>
                  <a:t>=0</a:t>
                </a:r>
                <a:r>
                  <a:rPr lang="en-CA" dirty="0" smtClean="0"/>
                  <a:t>, and </a:t>
                </a:r>
                <a:r>
                  <a:rPr lang="en-CA" dirty="0" smtClean="0">
                    <a:latin typeface="Times New Roman" panose="02020603050405020304" pitchFamily="18" charset="0"/>
                    <a:cs typeface="Times New Roman" panose="02020603050405020304" pitchFamily="18" charset="0"/>
                  </a:rPr>
                  <a:t>cos </a:t>
                </a:r>
                <a:r>
                  <a:rPr lang="el-GR" i="1" dirty="0" smtClean="0">
                    <a:latin typeface="Times New Roman" panose="02020603050405020304" pitchFamily="18" charset="0"/>
                    <a:cs typeface="Times New Roman" panose="02020603050405020304" pitchFamily="18" charset="0"/>
                  </a:rPr>
                  <a:t>θ</a:t>
                </a:r>
                <a:r>
                  <a:rPr lang="en-CA" dirty="0" smtClean="0">
                    <a:latin typeface="Times New Roman" panose="02020603050405020304" pitchFamily="18" charset="0"/>
                    <a:cs typeface="Times New Roman" panose="02020603050405020304" pitchFamily="18" charset="0"/>
                  </a:rPr>
                  <a:t> = 1</a:t>
                </a:r>
                <a:r>
                  <a:rPr lang="en-CA" dirty="0" smtClean="0"/>
                  <a:t>, this becomes:</a:t>
                </a:r>
                <a:endParaRPr lang="en-CA" dirty="0"/>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i="1">
                          <a:latin typeface="Cambria Math" panose="02040503050406030204" pitchFamily="18" charset="0"/>
                        </a:rPr>
                        <m:t>=</m:t>
                      </m:r>
                      <m:r>
                        <a:rPr lang="en-CA" i="1">
                          <a:latin typeface="Cambria Math" panose="02040503050406030204" pitchFamily="18" charset="0"/>
                        </a:rPr>
                        <m:t>𝑚𝑔𝑠</m:t>
                      </m:r>
                    </m:oMath>
                  </m:oMathPara>
                </a14:m>
                <a:endParaRPr lang="en-CA" dirty="0" smtClean="0"/>
              </a:p>
              <a:p>
                <a:pPr marL="0" indent="0">
                  <a:buNone/>
                </a:pPr>
                <a:r>
                  <a:rPr lang="en-CA" dirty="0" smtClean="0"/>
                  <a:t>So </a:t>
                </a:r>
                <a:r>
                  <a:rPr lang="en-CA" dirty="0" err="1" smtClean="0"/>
                  <a:t>Rahaman</a:t>
                </a:r>
                <a:r>
                  <a:rPr lang="en-CA" dirty="0" smtClean="0"/>
                  <a:t> does</a:t>
                </a:r>
              </a:p>
              <a:p>
                <a:pPr marL="0"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𝑤</m:t>
                      </m:r>
                      <m:r>
                        <a:rPr lang="en-CA">
                          <a:latin typeface="Cambria Math" panose="02040503050406030204" pitchFamily="18" charset="0"/>
                        </a:rPr>
                        <m:t>=</m:t>
                      </m:r>
                      <m:r>
                        <a:rPr lang="en-CA" i="1">
                          <a:latin typeface="Cambria Math" panose="02040503050406030204" pitchFamily="18" charset="0"/>
                        </a:rPr>
                        <m:t>285.5</m:t>
                      </m:r>
                      <m:r>
                        <a:rPr lang="en-CA" i="1">
                          <a:latin typeface="Cambria Math" panose="02040503050406030204" pitchFamily="18" charset="0"/>
                          <a:ea typeface="Cambria Math" panose="02040503050406030204" pitchFamily="18" charset="0"/>
                        </a:rPr>
                        <m:t>×9</m:t>
                      </m:r>
                      <m:r>
                        <a:rPr lang="en-CA" i="1">
                          <a:latin typeface="Cambria Math" panose="02040503050406030204" pitchFamily="18" charset="0"/>
                        </a:rPr>
                        <m:t>.8</m:t>
                      </m:r>
                      <m:r>
                        <a:rPr lang="en-CA" i="1" smtClean="0">
                          <a:latin typeface="Cambria Math" panose="02040503050406030204" pitchFamily="18" charset="0"/>
                          <a:ea typeface="Cambria Math" panose="02040503050406030204" pitchFamily="18" charset="0"/>
                        </a:rPr>
                        <m:t>×</m:t>
                      </m:r>
                      <m:r>
                        <a:rPr lang="en-CA" b="0" i="1" smtClean="0">
                          <a:latin typeface="Cambria Math" panose="02040503050406030204" pitchFamily="18" charset="0"/>
                          <a:ea typeface="Cambria Math" panose="02040503050406030204" pitchFamily="18" charset="0"/>
                        </a:rPr>
                        <m:t>0.55</m:t>
                      </m:r>
                    </m:oMath>
                  </m:oMathPara>
                </a14:m>
                <a:endParaRPr lang="en-CA" dirty="0" smtClean="0"/>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a:latin typeface="Cambria Math" panose="02040503050406030204" pitchFamily="18" charset="0"/>
                        </a:rPr>
                        <m:t>=</m:t>
                      </m:r>
                      <m:r>
                        <a:rPr lang="en-CA" b="0" i="1" smtClean="0">
                          <a:latin typeface="Cambria Math" panose="02040503050406030204" pitchFamily="18" charset="0"/>
                        </a:rPr>
                        <m:t>1538.845 </m:t>
                      </m:r>
                      <m:r>
                        <a:rPr lang="en-CA" b="0" i="1" smtClean="0">
                          <a:latin typeface="Cambria Math" panose="02040503050406030204" pitchFamily="18" charset="0"/>
                        </a:rPr>
                        <m:t>𝐽</m:t>
                      </m:r>
                    </m:oMath>
                  </m:oMathPara>
                </a14:m>
                <a:endParaRPr lang="en-CA" dirty="0" smtClean="0"/>
              </a:p>
              <a:p>
                <a:pPr marL="0" indent="0">
                  <a:buNone/>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𝑤</m:t>
                      </m:r>
                      <m:r>
                        <a:rPr lang="en-CA">
                          <a:latin typeface="Cambria Math" panose="02040503050406030204" pitchFamily="18" charset="0"/>
                        </a:rPr>
                        <m:t>=</m:t>
                      </m:r>
                      <m:r>
                        <a:rPr lang="en-CA" b="0" i="1" smtClean="0">
                          <a:latin typeface="Cambria Math" panose="02040503050406030204" pitchFamily="18" charset="0"/>
                        </a:rPr>
                        <m:t>1500 </m:t>
                      </m:r>
                      <m:r>
                        <a:rPr lang="en-CA" b="0" i="1" smtClean="0">
                          <a:latin typeface="Cambria Math" panose="02040503050406030204" pitchFamily="18" charset="0"/>
                        </a:rPr>
                        <m:t>𝐽</m:t>
                      </m:r>
                    </m:oMath>
                  </m:oMathPara>
                </a14:m>
                <a:endParaRPr lang="en-CA" dirty="0"/>
              </a:p>
              <a:p>
                <a:pPr marL="0" indent="0">
                  <a:buNone/>
                </a:pPr>
                <a:endParaRPr lang="en-CA" dirty="0" smtClean="0"/>
              </a:p>
              <a:p>
                <a:pPr marL="0" indent="0">
                  <a:buNone/>
                </a:pPr>
                <a:endParaRPr lang="en-CA" dirty="0"/>
              </a:p>
              <a:p>
                <a:pPr marL="0" indent="0">
                  <a:buNone/>
                </a:pPr>
                <a:endParaRPr lang="en-CA"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03313" y="2052918"/>
                <a:ext cx="8268180" cy="4195481"/>
              </a:xfrm>
              <a:blipFill rotWithShape="0">
                <a:blip r:embed="rId2"/>
                <a:stretch>
                  <a:fillRect l="-737" t="-2180"/>
                </a:stretch>
              </a:blipFill>
            </p:spPr>
            <p:txBody>
              <a:bodyPr/>
              <a:lstStyle/>
              <a:p>
                <a:r>
                  <a:rPr lang="en-CA">
                    <a:noFill/>
                  </a:rPr>
                  <a:t> </a:t>
                </a:r>
              </a:p>
            </p:txBody>
          </p:sp>
        </mc:Fallback>
      </mc:AlternateContent>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63021" y="2052918"/>
            <a:ext cx="2016944" cy="3586341"/>
          </a:xfrm>
          <a:prstGeom prst="rect">
            <a:avLst/>
          </a:prstGeom>
        </p:spPr>
      </p:pic>
    </p:spTree>
    <p:extLst>
      <p:ext uri="{BB962C8B-B14F-4D97-AF65-F5344CB8AC3E}">
        <p14:creationId xmlns:p14="http://schemas.microsoft.com/office/powerpoint/2010/main" val="28921010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Problem 1 Done!</a:t>
            </a:r>
            <a:endParaRPr lang="en-CA" dirty="0"/>
          </a:p>
        </p:txBody>
      </p:sp>
      <p:sp>
        <p:nvSpPr>
          <p:cNvPr id="3" name="Content Placeholder 2"/>
          <p:cNvSpPr>
            <a:spLocks noGrp="1"/>
          </p:cNvSpPr>
          <p:nvPr>
            <p:ph idx="1"/>
          </p:nvPr>
        </p:nvSpPr>
        <p:spPr/>
        <p:txBody>
          <a:bodyPr/>
          <a:lstStyle/>
          <a:p>
            <a:endParaRPr lang="en-CA" dirty="0"/>
          </a:p>
        </p:txBody>
      </p:sp>
      <p:pic>
        <p:nvPicPr>
          <p:cNvPr id="2050" name="Picture 2" descr="http://www3.pictures.zimbio.com/gi/Siamand+Rahman+2012+London+Paralympics+Day+ekkbxCaNweV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1794" y="1377435"/>
            <a:ext cx="7757465" cy="517164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792479" y="1375116"/>
            <a:ext cx="5731099" cy="215444"/>
          </a:xfrm>
          <a:prstGeom prst="rect">
            <a:avLst/>
          </a:prstGeom>
          <a:noFill/>
        </p:spPr>
        <p:txBody>
          <a:bodyPr wrap="square" rtlCol="0">
            <a:spAutoFit/>
          </a:bodyPr>
          <a:lstStyle/>
          <a:p>
            <a:r>
              <a:rPr lang="en-CA" sz="800" dirty="0"/>
              <a:t>http://www3.pictures.zimbio.com/gi/Siamand+Rahman+2012+London+Paralympics+Day+ekkbxCaNweVl.jpg</a:t>
            </a:r>
          </a:p>
        </p:txBody>
      </p:sp>
    </p:spTree>
    <p:extLst>
      <p:ext uri="{BB962C8B-B14F-4D97-AF65-F5344CB8AC3E}">
        <p14:creationId xmlns:p14="http://schemas.microsoft.com/office/powerpoint/2010/main" val="2014546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2062</TotalTime>
  <Words>1741</Words>
  <Application>Microsoft Office PowerPoint</Application>
  <PresentationFormat>Custom</PresentationFormat>
  <Paragraphs>208</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Ion</vt:lpstr>
      <vt:lpstr>Work</vt:lpstr>
      <vt:lpstr>Work and Energy</vt:lpstr>
      <vt:lpstr>Work and Energy.</vt:lpstr>
      <vt:lpstr>Work:</vt:lpstr>
      <vt:lpstr>Sample Problems</vt:lpstr>
      <vt:lpstr>Seriously?  Are you sneaking ahead without trying to solve the problem?</vt:lpstr>
      <vt:lpstr>Solution</vt:lpstr>
      <vt:lpstr>Solution</vt:lpstr>
      <vt:lpstr>Problem 1 Done!</vt:lpstr>
      <vt:lpstr>Problem #2</vt:lpstr>
      <vt:lpstr>Clues</vt:lpstr>
      <vt:lpstr>Solution</vt:lpstr>
      <vt:lpstr>Problem 2 Done!</vt:lpstr>
      <vt:lpstr>But wait!</vt:lpstr>
      <vt:lpstr>But wait!</vt:lpstr>
      <vt:lpstr>PowerPoint Presentation</vt:lpstr>
      <vt:lpstr>Problem #3</vt:lpstr>
      <vt:lpstr>Solution</vt:lpstr>
      <vt:lpstr>Solution</vt:lpstr>
      <vt:lpstr>Solution</vt:lpstr>
      <vt:lpstr>Wait a minute….</vt:lpstr>
      <vt:lpstr>Problem #4</vt:lpstr>
      <vt:lpstr>Solution</vt:lpstr>
      <vt:lpstr>WARNING !!!!</vt:lpstr>
      <vt:lpstr>Work from a Force that varies over displacement…</vt:lpstr>
      <vt:lpstr>Relationships from graph.</vt:lpstr>
      <vt:lpstr>3 Examples</vt:lpstr>
      <vt:lpstr>3 Examples</vt:lpstr>
      <vt:lpstr>3 Examples</vt:lpstr>
      <vt:lpstr>Problem</vt:lpstr>
      <vt:lpstr>Solution</vt:lpstr>
      <vt:lpstr>Solution</vt:lpstr>
      <vt:lpstr>Solution</vt:lpstr>
      <vt:lpstr>Done!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Elastic Force and  Hooke’s Law</dc:title>
  <dc:creator>Aquila</dc:creator>
  <cp:lastModifiedBy>Windows User</cp:lastModifiedBy>
  <cp:revision>79</cp:revision>
  <dcterms:created xsi:type="dcterms:W3CDTF">2015-02-11T04:01:56Z</dcterms:created>
  <dcterms:modified xsi:type="dcterms:W3CDTF">2015-04-13T21:43:29Z</dcterms:modified>
</cp:coreProperties>
</file>